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57" r:id="rId3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81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27/11/2013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27/11/2013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27/11/2013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27/11/2013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27/11/2013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27/11/2013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27/11/2013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27/11/2013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27/11/2013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27/11/2013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27/11/2013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27/11/2013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s://www.google.com.co/url?q=http://iasdvalencia.org/para-tu-mente/nuestras-creencias/&amp;sa=U&amp;ei=TvGVUtHDLbLlsAS0_4KQAg&amp;ved=0CEwQ9QEwEg&amp;usg=AFQjCNGHGZeRJxMj5WAoa_mNOCPminL74A"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google.com.co/url?q=http://rsanzcarrera2.wordpress.com/introd-gral/&amp;sa=U&amp;ei=lvmVUqimNcy0sAT-moCYBg&amp;ved=0CDoQ9QEwCQ&amp;usg=AFQjCNEyqyCVpRRbCdEggo6zBvuMg8EwqQ" TargetMode="External"/><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hyperlink" Target="https://www.google.com.co/url?q=http://parroquiaicm.wordpress.com/2011/06/18/%C2%BFporque-los-cristianos-creen-en-la-trinidad/&amp;sa=U&amp;ei=3_qVUv78HY_JsQTnwICwCQ&amp;ved=0CDwQ9QEwCg&amp;usg=AFQjCNFSa4dfyt6ppbMXBjU1njOaq_LUmA" TargetMode="External"/><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hyperlink" Target="http://oracionesydevocionescatolicas.com/octava_Dios_Padre.htm" TargetMode="External"/><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hyperlink" Target="https://www.google.com.co/url?q=http://imagenesdedios.net/imagenes-de-jesus-el-hijo-de-dios/imagenes-de-jesus-el-hijo-de-dios-9/&amp;sa=U&amp;ei=bv6VUv3oDeuzsASdw4GQCQ&amp;ved=0CDYQ9QEwBw&amp;usg=AFQjCNEYpneJjm-l6_3BCWVA6YpF11VXCA" TargetMode="External"/><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hyperlink" Target="https://www.google.com.co/url?q=http://www.buenanueva.net/teolog_joven/primera_comunion/g_2_ssmaTrinidad.html&amp;sa=U&amp;ei=c_-VUu2KGuK-sQTuyYGgAg&amp;ved=0CEoQ9QEwEQ&amp;usg=AFQjCNGKvMx_ih_9_DTCI-QnrQLqOoTRPg" TargetMode="External"/><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google.com.co/url?q=http://irg-2009.freevar.com/IRG/Nuestras_Creencias/7-IRG_28_Doctrinas_Naturaleza_Hombre.html&amp;sa=U&amp;ei=tYCWUpy_J9bJsQTqtoLwDQ&amp;ved=0CDQQ9QEwBg&amp;usg=AFQjCNFaPxcObuSpgpw7GYBOytsHlDdwqg" TargetMode="External"/><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google.com.co/url?q=http://ubdavid.org/espanol/exploradores1/exploradores1_05.html&amp;sa=U&amp;ei=SYiWUtO4L8nMsAS7zIDYDQ&amp;ved=0CCoQ9QEwAQ&amp;usg=AFQjCNE-I9foINRP_PfA3UzV6gR82e4WvQ" TargetMode="External"/><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hyperlink" Target="https://www.google.com.co/url?q=http://rcctachira.blogspot.com/2012/10/el-crecimiento-en-cristo-comunidad.html&amp;sa=U&amp;ei=xJCWUqCTKqHnsASM3IGQCw&amp;ved=0CDoQ9QEwCQ&amp;usg=AFQjCNEigVfYjxgTDPYvYYBwNt_yZ2Io8Q" TargetMode="External"/><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3" Type="http://schemas.openxmlformats.org/officeDocument/2006/relationships/hyperlink" Target="https://www.google.com.co/url?q=http://advenrd.blogspot.com/2012/06/nace-nueva-congregacion-en-municipio.html&amp;sa=U&amp;ei=XpOWUuruIc21sAT7zIGYAQ&amp;ved=0CEIQ9QEwDQ&amp;usg=AFQjCNFpXPSJ9xZOcTnvY5XMSe6Piv3Vxg" TargetMode="External"/><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google.com.co/url?q=http://replicasalaapostasiaprofesional.blogspot.com/2011/07/y-como-nos-va-en-cuba-21-julio.html&amp;sa=U&amp;ei=FaGWUunaLM6ekQei-4DgCw&amp;ved=0CEIQ9QEwDQ&amp;usg=AFQjCNENEBvEXP7vmYNAA9b-TyOp5PLqZg" TargetMode="External"/><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18.xml.rels><?xml version="1.0" encoding="UTF-8" standalone="yes"?>
<Relationships xmlns="http://schemas.openxmlformats.org/package/2006/relationships"><Relationship Id="rId3" Type="http://schemas.openxmlformats.org/officeDocument/2006/relationships/hyperlink" Target="https://www.google.com.co/url?q=http://caminomisionero.blogspot.com/2010/03/jueves-santo-cena-del-senor.html&amp;sa=U&amp;ei=96GWUvO_F5PrkAe3joC4Bw&amp;ved=0CDoQ9QEwCQ&amp;usg=AFQjCNEBq2L-h1j0RLRmPIJkngrXuN2D0Q" TargetMode="External"/><Relationship Id="rId2" Type="http://schemas.openxmlformats.org/officeDocument/2006/relationships/image" Target="../media/image23.jpe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9.xml.rels><?xml version="1.0" encoding="UTF-8" standalone="yes"?>
<Relationships xmlns="http://schemas.openxmlformats.org/package/2006/relationships"><Relationship Id="rId3" Type="http://schemas.openxmlformats.org/officeDocument/2006/relationships/hyperlink" Target="https://www.google.com.co/url?q=http://www.wendybelloblog.com/2012/05/un-corazon-confiadotus-dones.html&amp;sa=U&amp;ei=86KWUq3DMcXxkQfakIBI&amp;ved=0CCwQ9QEwAg&amp;usg=AFQjCNGMDVStEkMx1nXFaWu_CkFREF7Kpg" TargetMode="External"/><Relationship Id="rId2" Type="http://schemas.openxmlformats.org/officeDocument/2006/relationships/image" Target="../media/image25.jpe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20.xml.rels><?xml version="1.0" encoding="UTF-8" standalone="yes"?>
<Relationships xmlns="http://schemas.openxmlformats.org/package/2006/relationships"><Relationship Id="rId3" Type="http://schemas.openxmlformats.org/officeDocument/2006/relationships/hyperlink" Target="https://www.google.com.co/url?q=http://www.confraternidad7modia.org/fejesus/15.html&amp;sa=U&amp;ei=e6SWUojQOszfkQfrlIHAAw&amp;ved=0CDYQ9QEwBw&amp;usg=AFQjCNHnITmQecpgtKl5x_oNTJQTOuL2Ow" TargetMode="External"/><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21.xml.rels><?xml version="1.0" encoding="UTF-8" standalone="yes"?>
<Relationships xmlns="http://schemas.openxmlformats.org/package/2006/relationships"><Relationship Id="rId3" Type="http://schemas.openxmlformats.org/officeDocument/2006/relationships/hyperlink" Target="https://www.google.com.co/url?q=http://meditacionesmatinales.blogspot.com/2011/09/quienes-se-concede-la-santificacion.html&amp;sa=U&amp;ei=lKWWUsi9CMLAkQeCooFo&amp;ved=0CDYQ9QEwBg&amp;usg=AFQjCNE3tEcN_0d4vfcR6VNMbSc6t80hLw" TargetMode="External"/><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22.xml.rels><?xml version="1.0" encoding="UTF-8" standalone="yes"?>
<Relationships xmlns="http://schemas.openxmlformats.org/package/2006/relationships"><Relationship Id="rId3" Type="http://schemas.openxmlformats.org/officeDocument/2006/relationships/hyperlink" Target="https://www.google.com.co/url?q=http://www.sedonasda.org/SpanishSabado.html&amp;sa=U&amp;ei=lKWWUsi9CMLAkQeCooFo&amp;ved=0CDgQ9QEwBw&amp;usg=AFQjCNE0H08WDddXNjQKsQqu0NISx_W5Lw" TargetMode="External"/><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23.xml.rels><?xml version="1.0" encoding="UTF-8" standalone="yes"?>
<Relationships xmlns="http://schemas.openxmlformats.org/package/2006/relationships"><Relationship Id="rId3" Type="http://schemas.openxmlformats.org/officeDocument/2006/relationships/hyperlink" Target="https://www.google.com.co/url?q=http://pentecostalperu.blogspot.com/2012/03/el-diezmo-fue-de-la-ley.html&amp;sa=U&amp;ei=RqiWUqbdI4LakQe1Ng&amp;ved=0CC4Q9QEwAw&amp;usg=AFQjCNFEX6Dv-18M9iEddFlHupWzdp9t7A" TargetMode="External"/><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2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hyperlink" Target="https://www.google.com.co/url?q=http://enestocreemos.blogspot.com/&amp;sa=U&amp;ei=1amWUujrB5OrkQeizIDgDQ&amp;ved=0CD4Q9QEwCw&amp;usg=AFQjCNF7zzoBhx3jLGvVtyPj3U1sakoZbw"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hyperlink" Target="https://www.google.com.co/url?q=http://familiaamormatri.blogspot.com/2009/11/familia-y-el-matrimonio.html&amp;sa=U&amp;ei=H6uWUvi3OpS1kQeN0YDACg&amp;ved=0CEwQ9QEwEg&amp;usg=AFQjCNHdIWX97n1q7PWJMzBreIHLFPPsOw"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hyperlink" Target="https://www.google.com.co/url?q=http://www.cercaesta.com/existe-un-santuario-celestial&amp;sa=U&amp;ei=-auWUsyYNsbdkQew6IGgAw&amp;ved=0CCkQ9QEwAw&amp;usg=AFQjCNFTBQOyg8HtRDejI9TbqEhjr-Xywg"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hyperlink" Target="https://www.google.com.co/url?q=http://oscar10vera.blogspot.com/2011/02/doctrina-25-la-segunda-venida-de-cristo.html&amp;sa=U&amp;ei=Qa2WUv7wE8ehkQe98YHgCA&amp;ved=0CCUQ9QEwAQ&amp;usg=AFQjCNF9dC64RVIsVPMR0UPzMNgFRIguAA"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hyperlink" Target="https://www.google.com.co/url?q=http://irg-2009.freevar.com/IRG/Nuestras_Creencias/27-IRG_28_Doctrinas_Milenio_Fin_Pecado.html&amp;sa=U&amp;ei=Ta6WUozSBYWhkQel8IFY&amp;ved=0CC4Q9QEwAw&amp;usg=AFQjCNEDeWbyrrt_v-sCV5TZAWFaodfCLQ"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hyperlink" Target="https://www.google.com.co/url?q=http://www.elevangeliobiblico.com/el-libro-de-la-vida/&amp;sa=U&amp;ei=G7CWUorEOoLWkQfP24H4Cw&amp;ved=0CC4Q9QEwAw&amp;usg=AFQjCNGVNo2V9yAZ610dPsIYWAqiYqGBtg"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hyperlink" Target="https://www.google.com.co/url?q=https://dehc77.wordpress.com/2011/12/28/mil-anos/&amp;sa=U&amp;ei=GK-WUvvXNYegkAef9YGQBg&amp;ved=0CCoQ9QEwAQ&amp;usg=AFQjCNE86ppdiAQCPPDeKy0k74oUle4thA"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1331640" y="260648"/>
            <a:ext cx="6552728" cy="1872208"/>
          </a:xfrm>
          <a:solidFill>
            <a:srgbClr val="FFC000"/>
          </a:solidFill>
        </p:spPr>
        <p:txBody>
          <a:bodyPr>
            <a:normAutofit fontScale="90000"/>
          </a:bodyPr>
          <a:lstStyle/>
          <a:p>
            <a:r>
              <a:rPr lang="es-CO" dirty="0" smtClean="0">
                <a:latin typeface="Algerian" pitchFamily="82" charset="0"/>
              </a:rPr>
              <a:t>Creencias fundamentales de la iglesia adventista</a:t>
            </a:r>
            <a:endParaRPr lang="es-CO" dirty="0">
              <a:latin typeface="Algerian" pitchFamily="82" charset="0"/>
            </a:endParaRPr>
          </a:p>
        </p:txBody>
      </p:sp>
      <p:pic>
        <p:nvPicPr>
          <p:cNvPr id="1026" name="Picture 2" descr="Nuestra Histor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2276872"/>
            <a:ext cx="5616624" cy="4257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0933090"/>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dirty="0" smtClean="0"/>
              <a:t/>
            </a:r>
            <a:br>
              <a:rPr lang="es-CO" b="1" dirty="0" smtClean="0"/>
            </a:br>
            <a:r>
              <a:rPr lang="es-CO" b="1" dirty="0" smtClean="0"/>
              <a:t>Doctrinas </a:t>
            </a:r>
            <a:r>
              <a:rPr lang="es-CO" b="1" dirty="0"/>
              <a:t>de la Iglesia Adventista del Séptimo Día</a:t>
            </a:r>
            <a:br>
              <a:rPr lang="es-CO" b="1" dirty="0"/>
            </a:br>
            <a:endParaRPr lang="es-CO" dirty="0"/>
          </a:p>
        </p:txBody>
      </p:sp>
      <p:sp>
        <p:nvSpPr>
          <p:cNvPr id="3" name="2 Marcador de contenido"/>
          <p:cNvSpPr>
            <a:spLocks noGrp="1"/>
          </p:cNvSpPr>
          <p:nvPr>
            <p:ph idx="1"/>
          </p:nvPr>
        </p:nvSpPr>
        <p:spPr>
          <a:xfrm>
            <a:off x="457200" y="1600200"/>
            <a:ext cx="6059016" cy="4925144"/>
          </a:xfrm>
        </p:spPr>
        <p:txBody>
          <a:bodyPr>
            <a:normAutofit fontScale="70000" lnSpcReduction="20000"/>
          </a:bodyPr>
          <a:lstStyle/>
          <a:p>
            <a:pPr marL="0" indent="0" algn="ctr">
              <a:buNone/>
            </a:pPr>
            <a:r>
              <a:rPr lang="es-CO" dirty="0" smtClean="0"/>
              <a:t>La </a:t>
            </a:r>
            <a:r>
              <a:rPr lang="es-CO" b="1" dirty="0"/>
              <a:t>doctrina de la Iglesia Adventista del Séptimo </a:t>
            </a:r>
            <a:r>
              <a:rPr lang="es-CO" b="1" dirty="0" smtClean="0"/>
              <a:t>Día</a:t>
            </a:r>
            <a:r>
              <a:rPr lang="es-CO" dirty="0" smtClean="0"/>
              <a:t> se </a:t>
            </a:r>
            <a:r>
              <a:rPr lang="es-CO" dirty="0"/>
              <a:t>basa en </a:t>
            </a:r>
            <a:r>
              <a:rPr lang="es-CO" dirty="0" smtClean="0"/>
              <a:t>la Santa Biblia, la doctrina </a:t>
            </a:r>
            <a:r>
              <a:rPr lang="es-CO" dirty="0"/>
              <a:t>del "sacerdocio de todos los creyentes" es tan central en el pensamiento de los adventistas del séptimo día que los miembros siempre han sido animados a estudiar la </a:t>
            </a:r>
            <a:r>
              <a:rPr lang="es-CO" dirty="0" smtClean="0"/>
              <a:t>Biblia para </a:t>
            </a:r>
            <a:r>
              <a:rPr lang="es-CO" dirty="0"/>
              <a:t>descubrir la verdad por sí mismos, guiados por el Espíritu Santo. </a:t>
            </a:r>
            <a:endParaRPr lang="es-CO" dirty="0" smtClean="0"/>
          </a:p>
          <a:p>
            <a:pPr marL="0" indent="0">
              <a:buNone/>
            </a:pPr>
            <a:endParaRPr lang="es-CO" dirty="0" smtClean="0"/>
          </a:p>
          <a:p>
            <a:pPr marL="0" indent="0" algn="ctr">
              <a:buNone/>
            </a:pPr>
            <a:r>
              <a:rPr lang="es-CO" dirty="0" smtClean="0"/>
              <a:t>Los </a:t>
            </a:r>
            <a:r>
              <a:rPr lang="es-CO" dirty="0"/>
              <a:t>Adventistas del Séptimo Día tienen </a:t>
            </a:r>
            <a:r>
              <a:rPr lang="es-CO" b="1" u="sng" dirty="0"/>
              <a:t>6 Doctrinas Fundamentales a saber:</a:t>
            </a:r>
          </a:p>
          <a:p>
            <a:r>
              <a:rPr lang="es-CO" dirty="0"/>
              <a:t>I. Doctrina de Dios</a:t>
            </a:r>
            <a:br>
              <a:rPr lang="es-CO" dirty="0"/>
            </a:br>
            <a:r>
              <a:rPr lang="es-CO" dirty="0"/>
              <a:t>II</a:t>
            </a:r>
            <a:r>
              <a:rPr lang="es-CO" dirty="0" smtClean="0"/>
              <a:t>. Doctrina </a:t>
            </a:r>
            <a:r>
              <a:rPr lang="es-CO" dirty="0"/>
              <a:t>naturaleza del Hombre</a:t>
            </a:r>
            <a:br>
              <a:rPr lang="es-CO" dirty="0"/>
            </a:br>
            <a:r>
              <a:rPr lang="es-CO" dirty="0"/>
              <a:t>III. Doctrina de la Salvación</a:t>
            </a:r>
            <a:br>
              <a:rPr lang="es-CO" dirty="0"/>
            </a:br>
            <a:r>
              <a:rPr lang="es-CO" dirty="0"/>
              <a:t>IV. Doctrina de la Iglesia</a:t>
            </a:r>
            <a:br>
              <a:rPr lang="es-CO" dirty="0"/>
            </a:br>
            <a:r>
              <a:rPr lang="es-CO" dirty="0"/>
              <a:t>V. Doctrina de Conducta Cristiana</a:t>
            </a:r>
            <a:br>
              <a:rPr lang="es-CO" dirty="0"/>
            </a:br>
            <a:r>
              <a:rPr lang="es-CO" dirty="0"/>
              <a:t>VI. Doctrina de los Acontecimientos Finales</a:t>
            </a:r>
            <a:br>
              <a:rPr lang="es-CO" dirty="0"/>
            </a:br>
            <a:endParaRPr lang="es-CO" dirty="0"/>
          </a:p>
          <a:p>
            <a:pPr marL="0" indent="0">
              <a:buNone/>
            </a:pPr>
            <a:endParaRPr lang="es-CO" dirty="0"/>
          </a:p>
        </p:txBody>
      </p:sp>
      <p:pic>
        <p:nvPicPr>
          <p:cNvPr id="1026" name="Picture 2" descr="https://encrypted-tbn0.gstatic.com/images?q=tbn:ANd9GcR6V3n7mzRK3XeRmEVFgM5LmoOjiB5jC0GigS-xkpXEsyh6zxWzO5wqzOs">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240" y="1700808"/>
            <a:ext cx="2304256" cy="1714873"/>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6822504" y="3717032"/>
            <a:ext cx="2213992" cy="3323987"/>
          </a:xfrm>
          <a:prstGeom prst="rect">
            <a:avLst/>
          </a:prstGeom>
        </p:spPr>
        <p:txBody>
          <a:bodyPr wrap="square">
            <a:spAutoFit/>
          </a:bodyPr>
          <a:lstStyle/>
          <a:p>
            <a:pPr algn="ctr"/>
            <a:r>
              <a:rPr lang="es-CO" sz="2400" b="1" dirty="0">
                <a:solidFill>
                  <a:srgbClr val="FF0000"/>
                </a:solidFill>
              </a:rPr>
              <a:t>Estas Doctrinas son respaldadas por </a:t>
            </a:r>
            <a:r>
              <a:rPr lang="es-CO" sz="2400" b="1" dirty="0" smtClean="0">
                <a:solidFill>
                  <a:srgbClr val="FF0000"/>
                </a:solidFill>
              </a:rPr>
              <a:t>las </a:t>
            </a:r>
            <a:r>
              <a:rPr lang="es-CO" sz="2400" b="1" dirty="0">
                <a:solidFill>
                  <a:srgbClr val="FF0000"/>
                </a:solidFill>
              </a:rPr>
              <a:t>28 Creencias, que tienen su soporte en la Biblia.</a:t>
            </a:r>
          </a:p>
          <a:p>
            <a:endParaRPr lang="es-CO" dirty="0"/>
          </a:p>
        </p:txBody>
      </p:sp>
    </p:spTree>
    <p:extLst>
      <p:ext uri="{BB962C8B-B14F-4D97-AF65-F5344CB8AC3E}">
        <p14:creationId xmlns:p14="http://schemas.microsoft.com/office/powerpoint/2010/main" val="2795645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barn(inVertical)">
                                      <p:cBhvr>
                                        <p:cTn id="3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5698976" cy="1143000"/>
          </a:xfrm>
        </p:spPr>
        <p:txBody>
          <a:bodyPr>
            <a:normAutofit fontScale="90000"/>
          </a:bodyPr>
          <a:lstStyle/>
          <a:p>
            <a:r>
              <a:rPr lang="es-CO" dirty="0" smtClean="0"/>
              <a:t/>
            </a:r>
            <a:br>
              <a:rPr lang="es-CO" dirty="0" smtClean="0"/>
            </a:br>
            <a:r>
              <a:rPr lang="es-CO" b="1" dirty="0" smtClean="0">
                <a:solidFill>
                  <a:srgbClr val="FF0000"/>
                </a:solidFill>
              </a:rPr>
              <a:t>1</a:t>
            </a:r>
            <a:r>
              <a:rPr lang="es-CO" dirty="0"/>
              <a:t>. </a:t>
            </a:r>
            <a:r>
              <a:rPr lang="es-CO" b="1" u="sng" dirty="0"/>
              <a:t>Las Sagradas </a:t>
            </a:r>
            <a:r>
              <a:rPr lang="es-CO" b="1" u="sng" dirty="0" smtClean="0"/>
              <a:t>Escrituras</a:t>
            </a:r>
            <a:r>
              <a:rPr lang="es-CO" dirty="0"/>
              <a:t/>
            </a:r>
            <a:br>
              <a:rPr lang="es-CO" dirty="0"/>
            </a:br>
            <a:endParaRPr lang="es-CO" dirty="0"/>
          </a:p>
        </p:txBody>
      </p:sp>
      <p:sp>
        <p:nvSpPr>
          <p:cNvPr id="3" name="2 Marcador de contenido"/>
          <p:cNvSpPr>
            <a:spLocks noGrp="1"/>
          </p:cNvSpPr>
          <p:nvPr>
            <p:ph idx="1"/>
          </p:nvPr>
        </p:nvSpPr>
        <p:spPr>
          <a:xfrm>
            <a:off x="457200" y="1844824"/>
            <a:ext cx="8229600" cy="4281339"/>
          </a:xfrm>
          <a:blipFill>
            <a:blip r:embed="rId2"/>
            <a:tile tx="0" ty="0" sx="100000" sy="100000" flip="none" algn="tl"/>
          </a:blipFill>
        </p:spPr>
        <p:txBody>
          <a:bodyPr>
            <a:normAutofit lnSpcReduction="10000"/>
          </a:bodyPr>
          <a:lstStyle/>
          <a:p>
            <a:r>
              <a:rPr lang="es-CO" dirty="0" smtClean="0"/>
              <a:t>Las </a:t>
            </a:r>
            <a:r>
              <a:rPr lang="es-CO" dirty="0"/>
              <a:t>Sagradas Escrituras, el Antiguo y el Nuevo Testamento, son la Palabra de Dios escrita, dada por inspiración divina por intermedio de santos hombres de Dios que hablaron y escribieron al ser movidos por el Espíritu Santo. </a:t>
            </a:r>
            <a:endParaRPr lang="es-CO" dirty="0" smtClean="0"/>
          </a:p>
          <a:p>
            <a:pPr marL="0" indent="0">
              <a:buNone/>
            </a:pPr>
            <a:r>
              <a:rPr lang="es-CO" dirty="0" smtClean="0"/>
              <a:t>Soporte Bíblico: </a:t>
            </a:r>
            <a:r>
              <a:rPr lang="es-CO" dirty="0" smtClean="0">
                <a:solidFill>
                  <a:srgbClr val="FF0000"/>
                </a:solidFill>
              </a:rPr>
              <a:t>(II </a:t>
            </a:r>
            <a:r>
              <a:rPr lang="es-CO" dirty="0">
                <a:solidFill>
                  <a:srgbClr val="FF0000"/>
                </a:solidFill>
              </a:rPr>
              <a:t>Pedro 1:20 y 21; </a:t>
            </a:r>
            <a:r>
              <a:rPr lang="es-CO" u="sng" dirty="0">
                <a:solidFill>
                  <a:srgbClr val="FF0000"/>
                </a:solidFill>
              </a:rPr>
              <a:t>II Tim. 3:16 </a:t>
            </a:r>
            <a:r>
              <a:rPr lang="es-CO" dirty="0">
                <a:solidFill>
                  <a:srgbClr val="FF0000"/>
                </a:solidFill>
              </a:rPr>
              <a:t>y 17; Sal. 119:105; Prov. 30:5 y 6; Isa. 8:20; Juan 10:35; 17:17; I Tes. 2:13; Heb. 4:12). </a:t>
            </a:r>
          </a:p>
          <a:p>
            <a:endParaRPr lang="es-CO" dirty="0"/>
          </a:p>
        </p:txBody>
      </p:sp>
      <p:pic>
        <p:nvPicPr>
          <p:cNvPr id="2050" name="Picture 2" descr="https://encrypted-tbn0.gstatic.com/images?q=tbn:ANd9GcRFaYT_F4bccNGviqkVVzxydREnjPFwyiLKhS9sGkae73jSBp0KyY0ZFA">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506951">
            <a:off x="7362995" y="200665"/>
            <a:ext cx="1675130" cy="12625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382407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5554960" cy="1143000"/>
          </a:xfrm>
        </p:spPr>
        <p:txBody>
          <a:bodyPr>
            <a:normAutofit fontScale="90000"/>
          </a:bodyPr>
          <a:lstStyle/>
          <a:p>
            <a:pPr algn="l"/>
            <a:r>
              <a:rPr lang="es-CO" dirty="0" smtClean="0"/>
              <a:t/>
            </a:r>
            <a:br>
              <a:rPr lang="es-CO" dirty="0" smtClean="0"/>
            </a:br>
            <a:r>
              <a:rPr lang="es-CO" sz="4900" b="1" dirty="0" smtClean="0">
                <a:solidFill>
                  <a:srgbClr val="FF0000"/>
                </a:solidFill>
              </a:rPr>
              <a:t>2</a:t>
            </a:r>
            <a:r>
              <a:rPr lang="es-CO" dirty="0"/>
              <a:t>. </a:t>
            </a:r>
            <a:r>
              <a:rPr lang="es-CO" sz="4900" b="1" u="sng" dirty="0"/>
              <a:t>La Trinidad</a:t>
            </a:r>
            <a:r>
              <a:rPr lang="es-CO" dirty="0"/>
              <a:t/>
            </a:r>
            <a:br>
              <a:rPr lang="es-CO" dirty="0"/>
            </a:br>
            <a:endParaRPr lang="es-CO" dirty="0"/>
          </a:p>
        </p:txBody>
      </p:sp>
      <p:sp>
        <p:nvSpPr>
          <p:cNvPr id="3" name="2 Marcador de contenido"/>
          <p:cNvSpPr>
            <a:spLocks noGrp="1"/>
          </p:cNvSpPr>
          <p:nvPr>
            <p:ph idx="1"/>
          </p:nvPr>
        </p:nvSpPr>
        <p:spPr>
          <a:blipFill>
            <a:blip r:embed="rId2"/>
            <a:tile tx="0" ty="0" sx="100000" sy="100000" flip="none" algn="tl"/>
          </a:blipFill>
        </p:spPr>
        <p:txBody>
          <a:bodyPr>
            <a:normAutofit/>
          </a:bodyPr>
          <a:lstStyle/>
          <a:p>
            <a:r>
              <a:rPr lang="es-CO" dirty="0" smtClean="0"/>
              <a:t>Hay </a:t>
            </a:r>
            <a:r>
              <a:rPr lang="es-CO" dirty="0"/>
              <a:t>un sólo Dios: Padre, Hijo y Espíritu Santo, una unidad de tres Personas coeternas. </a:t>
            </a:r>
            <a:r>
              <a:rPr lang="es-CO" dirty="0" smtClean="0"/>
              <a:t>Dios </a:t>
            </a:r>
            <a:r>
              <a:rPr lang="es-CO" dirty="0"/>
              <a:t>es inmortal, omnipotente, omnisciente, encima de todo, y siempre presente. </a:t>
            </a:r>
            <a:endParaRPr lang="es-CO" dirty="0" smtClean="0"/>
          </a:p>
          <a:p>
            <a:endParaRPr lang="es-CO" dirty="0"/>
          </a:p>
          <a:p>
            <a:pPr marL="0" indent="0">
              <a:buNone/>
            </a:pPr>
            <a:r>
              <a:rPr lang="es-CO" dirty="0" smtClean="0"/>
              <a:t>Soporte Bíblico: </a:t>
            </a:r>
            <a:r>
              <a:rPr lang="es-CO" dirty="0" smtClean="0">
                <a:solidFill>
                  <a:srgbClr val="FF0000"/>
                </a:solidFill>
              </a:rPr>
              <a:t>(Deut</a:t>
            </a:r>
            <a:r>
              <a:rPr lang="es-CO" dirty="0">
                <a:solidFill>
                  <a:srgbClr val="FF0000"/>
                </a:solidFill>
              </a:rPr>
              <a:t>. 6:4; 29:29; </a:t>
            </a:r>
            <a:r>
              <a:rPr lang="es-CO" u="sng" dirty="0">
                <a:solidFill>
                  <a:srgbClr val="FF0000"/>
                </a:solidFill>
              </a:rPr>
              <a:t>Mat. 28:19; II Cor. 13:13</a:t>
            </a:r>
            <a:r>
              <a:rPr lang="es-CO" dirty="0">
                <a:solidFill>
                  <a:srgbClr val="FF0000"/>
                </a:solidFill>
              </a:rPr>
              <a:t>; Efes. 4:4-6; I Pedro 1:2; I Tim. 1:17; Apoc. 14:6 y 7).</a:t>
            </a:r>
          </a:p>
          <a:p>
            <a:endParaRPr lang="es-CO" dirty="0"/>
          </a:p>
        </p:txBody>
      </p:sp>
      <p:pic>
        <p:nvPicPr>
          <p:cNvPr id="3074" name="Picture 2" descr="https://encrypted-tbn0.gstatic.com/images?q=tbn:ANd9GcTHOlLl4IPZX_GsXl20TgNKX0NQzv9K1Iua5K5uOg7P7NkbA17jJM2Ng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64288" y="188640"/>
            <a:ext cx="1758305" cy="12961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837766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5482952" cy="1143000"/>
          </a:xfrm>
        </p:spPr>
        <p:txBody>
          <a:bodyPr/>
          <a:lstStyle/>
          <a:p>
            <a:r>
              <a:rPr lang="es-CO" sz="4800" b="1" dirty="0">
                <a:solidFill>
                  <a:srgbClr val="FF0000"/>
                </a:solidFill>
              </a:rPr>
              <a:t>3</a:t>
            </a:r>
            <a:r>
              <a:rPr lang="es-CO" dirty="0"/>
              <a:t>. </a:t>
            </a:r>
            <a:r>
              <a:rPr lang="es-CO" b="1" u="sng" dirty="0"/>
              <a:t>Dios Padre</a:t>
            </a:r>
          </a:p>
        </p:txBody>
      </p:sp>
      <p:sp>
        <p:nvSpPr>
          <p:cNvPr id="3" name="2 Marcador de contenido"/>
          <p:cNvSpPr>
            <a:spLocks noGrp="1"/>
          </p:cNvSpPr>
          <p:nvPr>
            <p:ph idx="1"/>
          </p:nvPr>
        </p:nvSpPr>
        <p:spPr>
          <a:xfrm>
            <a:off x="457200" y="2060848"/>
            <a:ext cx="8229600" cy="4065315"/>
          </a:xfrm>
          <a:blipFill>
            <a:blip r:embed="rId2"/>
            <a:tile tx="0" ty="0" sx="100000" sy="100000" flip="none" algn="tl"/>
          </a:blipFill>
        </p:spPr>
        <p:txBody>
          <a:bodyPr>
            <a:normAutofit fontScale="92500" lnSpcReduction="10000"/>
          </a:bodyPr>
          <a:lstStyle/>
          <a:p>
            <a:r>
              <a:rPr lang="es-CO" dirty="0" smtClean="0"/>
              <a:t>Dios</a:t>
            </a:r>
            <a:r>
              <a:rPr lang="es-CO" dirty="0"/>
              <a:t>, el Eterno Padre, es el Creador, el Originador, el Mantenedor y el Soberano de toda la creación. Él es justo y santo, compasivo y clemente, tardo en airarse, y grande en constante amor y fidelidad. </a:t>
            </a:r>
            <a:endParaRPr lang="es-CO" dirty="0" smtClean="0"/>
          </a:p>
          <a:p>
            <a:pPr marL="0" indent="0">
              <a:buNone/>
            </a:pPr>
            <a:endParaRPr lang="es-CO" dirty="0" smtClean="0"/>
          </a:p>
          <a:p>
            <a:pPr marL="0" indent="0">
              <a:buNone/>
            </a:pPr>
            <a:r>
              <a:rPr lang="es-CO" dirty="0" smtClean="0"/>
              <a:t>Soporte Bíblico: </a:t>
            </a:r>
            <a:r>
              <a:rPr lang="es-CO" dirty="0" smtClean="0">
                <a:solidFill>
                  <a:srgbClr val="FF0000"/>
                </a:solidFill>
              </a:rPr>
              <a:t>(Gén</a:t>
            </a:r>
            <a:r>
              <a:rPr lang="es-CO" dirty="0">
                <a:solidFill>
                  <a:srgbClr val="FF0000"/>
                </a:solidFill>
              </a:rPr>
              <a:t>. 1:1; Apoc. 4:11; I Cor. 15:28; Juan 3:16; I Juan 4:8; I Tim. 1:17: </a:t>
            </a:r>
            <a:r>
              <a:rPr lang="es-CO" dirty="0" smtClean="0">
                <a:solidFill>
                  <a:srgbClr val="FF0000"/>
                </a:solidFill>
              </a:rPr>
              <a:t>Exo. </a:t>
            </a:r>
            <a:r>
              <a:rPr lang="es-CO" dirty="0">
                <a:solidFill>
                  <a:srgbClr val="FF0000"/>
                </a:solidFill>
              </a:rPr>
              <a:t>34:6 y 7; Juan 14:9).</a:t>
            </a:r>
          </a:p>
          <a:p>
            <a:endParaRPr lang="es-CO" dirty="0"/>
          </a:p>
        </p:txBody>
      </p:sp>
      <p:pic>
        <p:nvPicPr>
          <p:cNvPr id="4098" name="Picture 2" descr="http://1.bp.blogspot.com/-cEamSTwckII/UB-k_zBb7jI/AAAAAAAAFS4/PpQGDtsS69c/s400/Dios_Padre2.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60232" y="116632"/>
            <a:ext cx="2369840" cy="16561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9382825"/>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5554960" cy="1143000"/>
          </a:xfrm>
        </p:spPr>
        <p:txBody>
          <a:bodyPr/>
          <a:lstStyle/>
          <a:p>
            <a:r>
              <a:rPr lang="es-CO" sz="5400" b="1" dirty="0">
                <a:solidFill>
                  <a:srgbClr val="FF0000"/>
                </a:solidFill>
              </a:rPr>
              <a:t>4</a:t>
            </a:r>
            <a:r>
              <a:rPr lang="es-CO" dirty="0"/>
              <a:t>. </a:t>
            </a:r>
            <a:r>
              <a:rPr lang="es-CO" b="1" u="sng" dirty="0"/>
              <a:t>Dios Hijo</a:t>
            </a:r>
          </a:p>
        </p:txBody>
      </p:sp>
      <p:sp>
        <p:nvSpPr>
          <p:cNvPr id="3" name="2 Marcador de contenido"/>
          <p:cNvSpPr>
            <a:spLocks noGrp="1"/>
          </p:cNvSpPr>
          <p:nvPr>
            <p:ph idx="1"/>
          </p:nvPr>
        </p:nvSpPr>
        <p:spPr>
          <a:xfrm>
            <a:off x="395536" y="1844824"/>
            <a:ext cx="8229600" cy="4525963"/>
          </a:xfrm>
          <a:blipFill>
            <a:blip r:embed="rId2"/>
            <a:tile tx="0" ty="0" sx="100000" sy="100000" flip="none" algn="tl"/>
          </a:blipFill>
        </p:spPr>
        <p:txBody>
          <a:bodyPr>
            <a:normAutofit fontScale="85000" lnSpcReduction="20000"/>
          </a:bodyPr>
          <a:lstStyle/>
          <a:p>
            <a:pPr marL="0" indent="0">
              <a:buNone/>
            </a:pPr>
            <a:r>
              <a:rPr lang="es-CO" dirty="0" smtClean="0"/>
              <a:t>Dios</a:t>
            </a:r>
            <a:r>
              <a:rPr lang="es-CO" dirty="0"/>
              <a:t>, el Hijo Eterno, se encarnó en Jesucristo. Por medio de Él se crearon todas las cosas, se reveló el carácter de Dios, se efectuó la salvación de la humanidad y se juzga el mundo. Jesús sufrió y murió en la cruz por nuestros pecados y en nuestro lugar, fue resucitado entre los muertos y ascendió para administrar en el santuario celestial a nuestro favor. Vendrá otra vez para la liberación final de Su pueblo y la restauración de todas las cosas</a:t>
            </a:r>
            <a:r>
              <a:rPr lang="es-CO" dirty="0" smtClean="0"/>
              <a:t>.</a:t>
            </a:r>
          </a:p>
          <a:p>
            <a:pPr marL="0" indent="0">
              <a:buNone/>
            </a:pPr>
            <a:r>
              <a:rPr lang="es-CO" dirty="0" smtClean="0"/>
              <a:t>Soporte Bíblico:  </a:t>
            </a:r>
            <a:r>
              <a:rPr lang="es-CO" dirty="0">
                <a:solidFill>
                  <a:srgbClr val="FF0000"/>
                </a:solidFill>
              </a:rPr>
              <a:t>(Juan 1:1-3 y14; 5:22; Col. 1:15-19; Juan 10:30; 14:9; Rom. 5:18; 6:23; II Cor. 5:17-21; Lucas 1:35; Filip. 2:5-11; I Cor. 15:3 y 4; Heb. 2:9-18; 4:15; 7:25; 8:1 y 2; 9:28; Juan 14:1-3; I Ped. 2:21; Apoc. </a:t>
            </a:r>
            <a:r>
              <a:rPr lang="es-CO" dirty="0" smtClean="0">
                <a:solidFill>
                  <a:srgbClr val="FF0000"/>
                </a:solidFill>
              </a:rPr>
              <a:t>22:20).</a:t>
            </a:r>
            <a:endParaRPr lang="es-CO" dirty="0">
              <a:solidFill>
                <a:srgbClr val="FF0000"/>
              </a:solidFill>
            </a:endParaRPr>
          </a:p>
        </p:txBody>
      </p:sp>
      <p:pic>
        <p:nvPicPr>
          <p:cNvPr id="5122" name="Picture 2" descr="https://encrypted-tbn2.gstatic.com/images?q=tbn:ANd9GcSFCYVifMgyzYItM13bCugZGlT7w7TNVUEvL4HyNW0MLjogVi0YVXj5dw">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02202" y="188640"/>
            <a:ext cx="1158230" cy="14401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19884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heel(1)">
                                      <p:cBhvr>
                                        <p:cTn id="1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419056" cy="1143000"/>
          </a:xfrm>
        </p:spPr>
        <p:txBody>
          <a:bodyPr/>
          <a:lstStyle/>
          <a:p>
            <a:r>
              <a:rPr lang="es-CO" sz="4800" b="1" dirty="0">
                <a:solidFill>
                  <a:srgbClr val="FF0000"/>
                </a:solidFill>
              </a:rPr>
              <a:t>5</a:t>
            </a:r>
            <a:r>
              <a:rPr lang="es-CO" dirty="0"/>
              <a:t>. </a:t>
            </a:r>
            <a:r>
              <a:rPr lang="es-CO" b="1" u="sng" dirty="0"/>
              <a:t>Dios Espíritu Santo</a:t>
            </a:r>
          </a:p>
        </p:txBody>
      </p:sp>
      <p:sp>
        <p:nvSpPr>
          <p:cNvPr id="3" name="2 Marcador de contenido"/>
          <p:cNvSpPr>
            <a:spLocks noGrp="1"/>
          </p:cNvSpPr>
          <p:nvPr>
            <p:ph idx="1"/>
          </p:nvPr>
        </p:nvSpPr>
        <p:spPr>
          <a:blipFill>
            <a:blip r:embed="rId2"/>
            <a:tile tx="0" ty="0" sx="100000" sy="100000" flip="none" algn="tl"/>
          </a:blipFill>
        </p:spPr>
        <p:txBody>
          <a:bodyPr>
            <a:normAutofit fontScale="85000" lnSpcReduction="20000"/>
          </a:bodyPr>
          <a:lstStyle/>
          <a:p>
            <a:pPr marL="0" indent="0">
              <a:buNone/>
            </a:pPr>
            <a:r>
              <a:rPr lang="es-CO" dirty="0" smtClean="0"/>
              <a:t>Dios</a:t>
            </a:r>
            <a:r>
              <a:rPr lang="es-CO" dirty="0"/>
              <a:t>, el Espíritu Santo, desempeñó una parte activa con el Padre y el Hijo en la Creación, Encarnación y Redención. Inspiró a los escritores de las Escrituras. Llenó de poder la vida de Cristo. Atrae y convence a los seres humanos; y los que se muestran sensibles, son renovados y transformados por Él, a imagen de Dios. Concede dones espirituales a la Iglesia</a:t>
            </a:r>
            <a:r>
              <a:rPr lang="es-CO" dirty="0" smtClean="0"/>
              <a:t>.</a:t>
            </a:r>
          </a:p>
          <a:p>
            <a:pPr marL="0" indent="0">
              <a:buNone/>
            </a:pPr>
            <a:endParaRPr lang="es-CO" dirty="0"/>
          </a:p>
          <a:p>
            <a:pPr marL="0" indent="0">
              <a:buNone/>
            </a:pPr>
            <a:r>
              <a:rPr lang="es-CO" dirty="0" smtClean="0"/>
              <a:t>Soporte Bíblico:  </a:t>
            </a:r>
            <a:r>
              <a:rPr lang="es-CO" dirty="0">
                <a:solidFill>
                  <a:srgbClr val="FF0000"/>
                </a:solidFill>
              </a:rPr>
              <a:t>(Gén. 1:1 y 2; Lucas 1:35; II Pedro 1:21; Lucas 4:18; Hechos 10:38; II Cor. 3:18; Efes. 4:11 y 12; </a:t>
            </a:r>
            <a:r>
              <a:rPr lang="es-CO" dirty="0" smtClean="0">
                <a:solidFill>
                  <a:srgbClr val="FF0000"/>
                </a:solidFill>
              </a:rPr>
              <a:t>Actos </a:t>
            </a:r>
            <a:r>
              <a:rPr lang="es-CO" dirty="0">
                <a:solidFill>
                  <a:srgbClr val="FF0000"/>
                </a:solidFill>
              </a:rPr>
              <a:t>1:8; Juan 14:16-18 y 26; 15:26 y 27; 16:7-13; Rom. 1:1-4).</a:t>
            </a:r>
          </a:p>
          <a:p>
            <a:endParaRPr lang="es-CO" dirty="0"/>
          </a:p>
        </p:txBody>
      </p:sp>
      <p:pic>
        <p:nvPicPr>
          <p:cNvPr id="6146" name="Picture 2" descr="https://encrypted-tbn1.gstatic.com/images?q=tbn:ANd9GcQ3zOLDvB0HMUwCPezAKXnu6ORDmVLzGKLgwUgrH8q4pe2haUyiwi4lbCqp">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08304" y="260648"/>
            <a:ext cx="1656184" cy="11506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3000128"/>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5698976" cy="1143000"/>
          </a:xfrm>
        </p:spPr>
        <p:txBody>
          <a:bodyPr/>
          <a:lstStyle/>
          <a:p>
            <a:r>
              <a:rPr lang="es-CO" sz="4800" b="1" dirty="0">
                <a:solidFill>
                  <a:srgbClr val="FF0000"/>
                </a:solidFill>
              </a:rPr>
              <a:t>6</a:t>
            </a:r>
            <a:r>
              <a:rPr lang="es-CO" dirty="0"/>
              <a:t>. </a:t>
            </a:r>
            <a:r>
              <a:rPr lang="es-CO" b="1" u="sng" dirty="0"/>
              <a:t>Dios es el Creador</a:t>
            </a:r>
          </a:p>
        </p:txBody>
      </p:sp>
      <p:sp>
        <p:nvSpPr>
          <p:cNvPr id="3" name="2 Marcador de contenido"/>
          <p:cNvSpPr>
            <a:spLocks noGrp="1"/>
          </p:cNvSpPr>
          <p:nvPr>
            <p:ph idx="1"/>
          </p:nvPr>
        </p:nvSpPr>
        <p:spPr>
          <a:blipFill>
            <a:blip r:embed="rId2"/>
            <a:tile tx="0" ty="0" sx="100000" sy="100000" flip="none" algn="tl"/>
          </a:blipFill>
        </p:spPr>
        <p:txBody>
          <a:bodyPr>
            <a:normAutofit lnSpcReduction="10000"/>
          </a:bodyPr>
          <a:lstStyle/>
          <a:p>
            <a:pPr marL="0" indent="0">
              <a:buNone/>
            </a:pPr>
            <a:r>
              <a:rPr lang="es-CO" dirty="0" smtClean="0"/>
              <a:t>Dios </a:t>
            </a:r>
            <a:r>
              <a:rPr lang="es-CO" dirty="0"/>
              <a:t>es el Creador de todas las cosas y reveló en las Escrituras el relato auténtico de Su actividad creadora. En seis días hizo el Señor los Cielos y la Tierra y todo lo que tiene vida sobre la Tierra, y descansó el séptimo día de esa primera semana. </a:t>
            </a:r>
            <a:endParaRPr lang="es-CO" dirty="0" smtClean="0"/>
          </a:p>
          <a:p>
            <a:pPr marL="0" indent="0">
              <a:buNone/>
            </a:pPr>
            <a:endParaRPr lang="es-CO" dirty="0"/>
          </a:p>
          <a:p>
            <a:pPr marL="0" indent="0">
              <a:buNone/>
            </a:pPr>
            <a:r>
              <a:rPr lang="es-CO" dirty="0" smtClean="0"/>
              <a:t>Soporte Bíblico: </a:t>
            </a:r>
            <a:r>
              <a:rPr lang="es-CO" dirty="0" smtClean="0">
                <a:solidFill>
                  <a:srgbClr val="FF0000"/>
                </a:solidFill>
              </a:rPr>
              <a:t>(Gén</a:t>
            </a:r>
            <a:r>
              <a:rPr lang="es-CO" dirty="0">
                <a:solidFill>
                  <a:srgbClr val="FF0000"/>
                </a:solidFill>
              </a:rPr>
              <a:t>. 1;2; </a:t>
            </a:r>
            <a:r>
              <a:rPr lang="es-CO" dirty="0" smtClean="0">
                <a:solidFill>
                  <a:srgbClr val="FF0000"/>
                </a:solidFill>
              </a:rPr>
              <a:t>Exo. </a:t>
            </a:r>
            <a:r>
              <a:rPr lang="es-CO" dirty="0">
                <a:solidFill>
                  <a:srgbClr val="FF0000"/>
                </a:solidFill>
              </a:rPr>
              <a:t>20:8-11; Sal. 19:1-6; 33:6 y 9; 104; Heb. 11:3; Juan 1:1-3; Col. 1:16 y 17).</a:t>
            </a:r>
          </a:p>
          <a:p>
            <a:endParaRPr lang="es-CO" dirty="0"/>
          </a:p>
        </p:txBody>
      </p:sp>
      <p:pic>
        <p:nvPicPr>
          <p:cNvPr id="7170" name="Picture 2" descr="http://bligoo.com/media/users/1/97287/images/public/12182/creador.jpg?v=125356606343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0272" y="141147"/>
            <a:ext cx="2123728" cy="14156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9797786"/>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203032" cy="1143000"/>
          </a:xfrm>
        </p:spPr>
        <p:txBody>
          <a:bodyPr>
            <a:normAutofit fontScale="90000"/>
          </a:bodyPr>
          <a:lstStyle/>
          <a:p>
            <a:r>
              <a:rPr lang="es-CO" sz="4900" b="1" dirty="0">
                <a:solidFill>
                  <a:srgbClr val="FF0000"/>
                </a:solidFill>
              </a:rPr>
              <a:t>7</a:t>
            </a:r>
            <a:r>
              <a:rPr lang="es-CO" dirty="0"/>
              <a:t>. </a:t>
            </a:r>
            <a:r>
              <a:rPr lang="es-CO" b="1" u="sng" dirty="0"/>
              <a:t>La Naturaleza del Hombre</a:t>
            </a:r>
          </a:p>
        </p:txBody>
      </p:sp>
      <p:sp>
        <p:nvSpPr>
          <p:cNvPr id="3" name="2 Marcador de contenido"/>
          <p:cNvSpPr>
            <a:spLocks noGrp="1"/>
          </p:cNvSpPr>
          <p:nvPr>
            <p:ph idx="1"/>
          </p:nvPr>
        </p:nvSpPr>
        <p:spPr>
          <a:xfrm>
            <a:off x="395536" y="1772816"/>
            <a:ext cx="8496944" cy="4680520"/>
          </a:xfrm>
          <a:blipFill>
            <a:blip r:embed="rId2"/>
            <a:tile tx="0" ty="0" sx="100000" sy="100000" flip="none" algn="tl"/>
          </a:blipFill>
        </p:spPr>
        <p:txBody>
          <a:bodyPr>
            <a:normAutofit fontScale="85000" lnSpcReduction="20000"/>
          </a:bodyPr>
          <a:lstStyle/>
          <a:p>
            <a:pPr marL="0" indent="0">
              <a:buNone/>
            </a:pPr>
            <a:r>
              <a:rPr lang="es-CO" dirty="0" smtClean="0"/>
              <a:t>El </a:t>
            </a:r>
            <a:r>
              <a:rPr lang="es-CO" dirty="0"/>
              <a:t>hombre y la mujer fueron formados a imagen de Dios con individualidad y con el poder y la libertad de pensar y actuar. Como han sido creados como seres libres, cada uno es una unidad indivisible de cuerpo, mente y alma, y dependiente de Dios en cuanto a la vida, respiración y todo lo demás. Cuando nuestros primeros padres desobedecieron a Dios, negaron su dependencia de Él y cayeron de </a:t>
            </a:r>
            <a:r>
              <a:rPr lang="es-CO" dirty="0" smtClean="0"/>
              <a:t>su </a:t>
            </a:r>
            <a:r>
              <a:rPr lang="es-CO" dirty="0"/>
              <a:t>elevada posición abajo de Dios. La imagen de Dios en ellos, fue desfigurada, se volvieron mortales. Sus descendientes comparten esa naturaleza caída y de sus consecuencias. </a:t>
            </a:r>
            <a:endParaRPr lang="es-CO" dirty="0" smtClean="0"/>
          </a:p>
          <a:p>
            <a:pPr marL="0" indent="0">
              <a:buNone/>
            </a:pPr>
            <a:r>
              <a:rPr lang="es-CO" dirty="0" smtClean="0"/>
              <a:t>Soporte Bíblico: </a:t>
            </a:r>
            <a:r>
              <a:rPr lang="es-CO" dirty="0" smtClean="0">
                <a:solidFill>
                  <a:srgbClr val="FF0000"/>
                </a:solidFill>
              </a:rPr>
              <a:t>(Gén</a:t>
            </a:r>
            <a:r>
              <a:rPr lang="es-CO" dirty="0">
                <a:solidFill>
                  <a:srgbClr val="FF0000"/>
                </a:solidFill>
              </a:rPr>
              <a:t>. 1:26-28; 2:7; Sal. 8:4-8; Hechos 17:24-28; Gén. 3; Sal. 51:5; Rom. 5:12-17; II Cor. 5:19 y 20).</a:t>
            </a:r>
          </a:p>
        </p:txBody>
      </p:sp>
      <p:pic>
        <p:nvPicPr>
          <p:cNvPr id="1026" name="Picture 2" descr="https://encrypted-tbn1.gstatic.com/images?q=tbn:ANd9GcT8Hg4Wsv8QofgwqDf6j791kR3Ph5qb3XHkzgur9jOWKZWl4wt2rqwVhks">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6296" y="188640"/>
            <a:ext cx="1428750" cy="14565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811228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275040" cy="1143000"/>
          </a:xfrm>
        </p:spPr>
        <p:txBody>
          <a:bodyPr/>
          <a:lstStyle/>
          <a:p>
            <a:r>
              <a:rPr lang="es-CO" sz="5400" b="1" dirty="0">
                <a:solidFill>
                  <a:srgbClr val="FF0000"/>
                </a:solidFill>
              </a:rPr>
              <a:t>8</a:t>
            </a:r>
            <a:r>
              <a:rPr lang="es-CO" dirty="0"/>
              <a:t>. </a:t>
            </a:r>
            <a:r>
              <a:rPr lang="es-CO" b="1" u="sng" dirty="0"/>
              <a:t>El Gran Conflicto</a:t>
            </a:r>
            <a:endParaRPr lang="es-CO" b="1" u="sng" dirty="0"/>
          </a:p>
        </p:txBody>
      </p:sp>
      <p:sp>
        <p:nvSpPr>
          <p:cNvPr id="3" name="2 Marcador de contenido"/>
          <p:cNvSpPr>
            <a:spLocks noGrp="1"/>
          </p:cNvSpPr>
          <p:nvPr>
            <p:ph idx="1"/>
          </p:nvPr>
        </p:nvSpPr>
        <p:spPr>
          <a:xfrm>
            <a:off x="457200" y="1772816"/>
            <a:ext cx="8229600" cy="4752528"/>
          </a:xfrm>
          <a:blipFill>
            <a:blip r:embed="rId2"/>
            <a:tile tx="0" ty="0" sx="100000" sy="100000" flip="none" algn="tl"/>
          </a:blipFill>
        </p:spPr>
        <p:txBody>
          <a:bodyPr>
            <a:normAutofit fontScale="77500" lnSpcReduction="20000"/>
          </a:bodyPr>
          <a:lstStyle/>
          <a:p>
            <a:pPr marL="0" indent="0">
              <a:buNone/>
            </a:pPr>
            <a:r>
              <a:rPr lang="es-CO" dirty="0" smtClean="0"/>
              <a:t>Toda </a:t>
            </a:r>
            <a:r>
              <a:rPr lang="es-CO" dirty="0"/>
              <a:t>la humanidad está involucrada en un gran conflicto entre Cristo y Satanás, en cuanto al carácter de Dios, Su Ley y Su soberanía sobre el Universo. Ese conflicto se originó en el Cielo, cuando un ser creado, dotado de libertad de elección, por exaltación propia, se convirtió en Satanás, el adversario de Dios, y condujo la rebelión de una parte de los ángeles. Él introdujo el espíritu de rebelión en este mundo. Observado por toda la Creación, este mundo se convirtió en el palco del conflicto universal, dentro del cual será finalmente reivindicado el Dios de amor. </a:t>
            </a:r>
            <a:endParaRPr lang="es-CO" dirty="0" smtClean="0"/>
          </a:p>
          <a:p>
            <a:pPr marL="0" indent="0">
              <a:buNone/>
            </a:pPr>
            <a:r>
              <a:rPr lang="es-CO" dirty="0" smtClean="0"/>
              <a:t>Soporte Bíblico: </a:t>
            </a:r>
            <a:r>
              <a:rPr lang="es-CO" dirty="0" smtClean="0">
                <a:solidFill>
                  <a:srgbClr val="FF0000"/>
                </a:solidFill>
              </a:rPr>
              <a:t>(Apoc</a:t>
            </a:r>
            <a:r>
              <a:rPr lang="es-CO" dirty="0">
                <a:solidFill>
                  <a:srgbClr val="FF0000"/>
                </a:solidFill>
              </a:rPr>
              <a:t>. 12:4-9; Isa. 14:12-14; </a:t>
            </a:r>
            <a:r>
              <a:rPr lang="es-CO" dirty="0" smtClean="0">
                <a:solidFill>
                  <a:srgbClr val="FF0000"/>
                </a:solidFill>
              </a:rPr>
              <a:t>Eze. </a:t>
            </a:r>
            <a:r>
              <a:rPr lang="es-CO" dirty="0">
                <a:solidFill>
                  <a:srgbClr val="FF0000"/>
                </a:solidFill>
              </a:rPr>
              <a:t>28:12-18; Gén. 3; Gén. 6-8; II Pedro 3:6; Rom. 1:19-32; 5:19-21; 8:19-22; Heb. 1:4-14; I Cor. 4:9)</a:t>
            </a:r>
          </a:p>
        </p:txBody>
      </p:sp>
      <p:pic>
        <p:nvPicPr>
          <p:cNvPr id="2050" name="Picture 2" descr="http://img.webme.com/pic/i/iasdezpeleta/elgranconflict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240" y="104517"/>
            <a:ext cx="2297832" cy="1428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1734209"/>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635080" cy="1143000"/>
          </a:xfrm>
        </p:spPr>
        <p:txBody>
          <a:bodyPr>
            <a:normAutofit fontScale="90000"/>
          </a:bodyPr>
          <a:lstStyle/>
          <a:p>
            <a:pPr algn="l"/>
            <a:r>
              <a:rPr lang="es-CO" sz="4900" b="1" dirty="0" smtClean="0">
                <a:solidFill>
                  <a:srgbClr val="FF0000"/>
                </a:solidFill>
              </a:rPr>
              <a:t>9</a:t>
            </a:r>
            <a:r>
              <a:rPr lang="es-CO" dirty="0"/>
              <a:t>. </a:t>
            </a:r>
            <a:r>
              <a:rPr lang="es-CO" sz="3100" b="1" u="sng" dirty="0"/>
              <a:t>Vida, Muerte y Resurrección de </a:t>
            </a:r>
            <a:r>
              <a:rPr lang="es-CO" sz="3100" b="1" u="sng" dirty="0" smtClean="0"/>
              <a:t>Cristo.</a:t>
            </a:r>
            <a:endParaRPr lang="es-CO" sz="3100" b="1" u="sng" dirty="0"/>
          </a:p>
        </p:txBody>
      </p:sp>
      <p:sp>
        <p:nvSpPr>
          <p:cNvPr id="3" name="2 Marcador de contenido"/>
          <p:cNvSpPr>
            <a:spLocks noGrp="1"/>
          </p:cNvSpPr>
          <p:nvPr>
            <p:ph idx="1"/>
          </p:nvPr>
        </p:nvSpPr>
        <p:spPr>
          <a:xfrm>
            <a:off x="457200" y="1700808"/>
            <a:ext cx="8219256" cy="4425355"/>
          </a:xfrm>
          <a:blipFill>
            <a:blip r:embed="rId2"/>
            <a:tile tx="0" ty="0" sx="100000" sy="100000" flip="none" algn="tl"/>
          </a:blipFill>
        </p:spPr>
        <p:txBody>
          <a:bodyPr>
            <a:normAutofit fontScale="92500" lnSpcReduction="10000"/>
          </a:bodyPr>
          <a:lstStyle/>
          <a:p>
            <a:pPr marL="0" indent="0">
              <a:buNone/>
            </a:pPr>
            <a:r>
              <a:rPr lang="es-CO" dirty="0" smtClean="0"/>
              <a:t>En </a:t>
            </a:r>
            <a:r>
              <a:rPr lang="es-CO" dirty="0"/>
              <a:t>la vida de Cristo, de perfecta obediencia a la voluntad de Dios, y en Su sufrimiento, muerte y resurrección, Dios proveyó el único medio de expiación del pecado humano, de modo que los que aceptan esa expiación por fe, puedan tener vida eterna, y toda la Creación comprenda mejor el infinito y santo amor del Creador. </a:t>
            </a:r>
            <a:endParaRPr lang="es-CO" dirty="0" smtClean="0"/>
          </a:p>
          <a:p>
            <a:pPr marL="0" indent="0">
              <a:buNone/>
            </a:pPr>
            <a:r>
              <a:rPr lang="es-CO" dirty="0" smtClean="0"/>
              <a:t>Soporte Bíblico</a:t>
            </a:r>
            <a:r>
              <a:rPr lang="es-CO" dirty="0" smtClean="0">
                <a:solidFill>
                  <a:srgbClr val="FF0000"/>
                </a:solidFill>
              </a:rPr>
              <a:t>: </a:t>
            </a:r>
            <a:r>
              <a:rPr lang="es-CO" dirty="0" smtClean="0">
                <a:solidFill>
                  <a:srgbClr val="FF0000"/>
                </a:solidFill>
              </a:rPr>
              <a:t>(Juan </a:t>
            </a:r>
            <a:r>
              <a:rPr lang="es-CO" dirty="0">
                <a:solidFill>
                  <a:srgbClr val="FF0000"/>
                </a:solidFill>
              </a:rPr>
              <a:t>3:16; Isa. 53; II Cor. 5:14, 15 y 19-21; Rom. 1:4; 3:25; 4:25; 8:3 y 4; Filip. 2:6-11; I Juan 2:2; 4:10; Col. 2:15).</a:t>
            </a:r>
          </a:p>
          <a:p>
            <a:endParaRPr lang="es-CO" dirty="0"/>
          </a:p>
        </p:txBody>
      </p:sp>
      <p:pic>
        <p:nvPicPr>
          <p:cNvPr id="3074" name="Picture 2" descr="http://www.escuelacima.com/937354hl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24328" y="116632"/>
            <a:ext cx="1080120" cy="12961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0899954"/>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995120" cy="1143000"/>
          </a:xfrm>
        </p:spPr>
        <p:txBody>
          <a:bodyPr>
            <a:normAutofit fontScale="90000"/>
          </a:bodyPr>
          <a:lstStyle/>
          <a:p>
            <a:pPr algn="l"/>
            <a:r>
              <a:rPr lang="es-CO" b="1" dirty="0">
                <a:solidFill>
                  <a:srgbClr val="FF0000"/>
                </a:solidFill>
              </a:rPr>
              <a:t>10</a:t>
            </a:r>
            <a:r>
              <a:rPr lang="es-CO" dirty="0"/>
              <a:t>. </a:t>
            </a:r>
            <a:r>
              <a:rPr lang="es-CO" sz="4000" b="1" u="sng" dirty="0"/>
              <a:t>La Experiencia de la Salvación</a:t>
            </a:r>
            <a:endParaRPr lang="es-CO" b="1" u="sng" dirty="0"/>
          </a:p>
        </p:txBody>
      </p:sp>
      <p:sp>
        <p:nvSpPr>
          <p:cNvPr id="3" name="2 Marcador de contenido"/>
          <p:cNvSpPr>
            <a:spLocks noGrp="1"/>
          </p:cNvSpPr>
          <p:nvPr>
            <p:ph idx="1"/>
          </p:nvPr>
        </p:nvSpPr>
        <p:spPr>
          <a:xfrm>
            <a:off x="251520" y="1844824"/>
            <a:ext cx="8496944" cy="4752528"/>
          </a:xfrm>
          <a:blipFill>
            <a:blip r:embed="rId2"/>
            <a:tile tx="0" ty="0" sx="100000" sy="100000" flip="none" algn="tl"/>
          </a:blipFill>
        </p:spPr>
        <p:txBody>
          <a:bodyPr>
            <a:normAutofit fontScale="70000" lnSpcReduction="20000"/>
          </a:bodyPr>
          <a:lstStyle/>
          <a:p>
            <a:pPr marL="0" indent="0">
              <a:buNone/>
            </a:pPr>
            <a:r>
              <a:rPr lang="es-CO" dirty="0" smtClean="0"/>
              <a:t>En </a:t>
            </a:r>
            <a:r>
              <a:rPr lang="es-CO" dirty="0"/>
              <a:t>infinito amor y misericordia, Dios permitió que Cristo se convirtiese en pecado por nosotros, para que en Él fuésemos hechos justicia de Dios. Guiados por el Espíritu Santo reconocemos nuestra pecaminosidad, nos arrepentimos de nuestras transgresiones y tenemos fe en Jesús como Señor y Cristo, como Sustituto y Ejemplo. Esta fe que acepta la salvación, viene del poder de la Palabra y es el don de la gracia de Dios. Por medio de Cristo somos justificados y libertados del dominio del pecado. Por medio del Espíritu, nacemos de nuevo y somos justificados. Permaneciendo en Él, participamos de la naturaleza divina y tenemos la seguridad de la salvación, ahora y en el </a:t>
            </a:r>
            <a:r>
              <a:rPr lang="es-CO" dirty="0" smtClean="0"/>
              <a:t>Juicio.</a:t>
            </a:r>
          </a:p>
          <a:p>
            <a:pPr marL="0" indent="0">
              <a:buNone/>
            </a:pPr>
            <a:endParaRPr lang="es-CO" dirty="0" smtClean="0"/>
          </a:p>
          <a:p>
            <a:pPr marL="0" indent="0">
              <a:buNone/>
            </a:pPr>
            <a:r>
              <a:rPr lang="es-CO" dirty="0" smtClean="0"/>
              <a:t>Soporte Bíblico</a:t>
            </a:r>
            <a:r>
              <a:rPr lang="es-CO" dirty="0" smtClean="0">
                <a:solidFill>
                  <a:srgbClr val="FF0000"/>
                </a:solidFill>
              </a:rPr>
              <a:t>: </a:t>
            </a:r>
            <a:r>
              <a:rPr lang="es-CO" dirty="0" smtClean="0">
                <a:solidFill>
                  <a:srgbClr val="FF0000"/>
                </a:solidFill>
              </a:rPr>
              <a:t> </a:t>
            </a:r>
            <a:r>
              <a:rPr lang="es-CO" dirty="0">
                <a:solidFill>
                  <a:srgbClr val="FF0000"/>
                </a:solidFill>
              </a:rPr>
              <a:t>(Sal. 27:1; Isa. 12:2; Jonas 2:9; Juan 3:16; II Cor. 5:17-21; </a:t>
            </a:r>
            <a:r>
              <a:rPr lang="es-CO" dirty="0" smtClean="0">
                <a:solidFill>
                  <a:srgbClr val="FF0000"/>
                </a:solidFill>
              </a:rPr>
              <a:t>Gal. </a:t>
            </a:r>
            <a:r>
              <a:rPr lang="es-CO" dirty="0">
                <a:solidFill>
                  <a:srgbClr val="FF0000"/>
                </a:solidFill>
              </a:rPr>
              <a:t>1:4; 2:19 y 20; 3:13; 4:4-7; Rom. 3:24-26; 4:25; 5:6-10; 8:1-4, 14, 15, 26 y 27; 10:7; I Cor. 2:5; 15:3 y 4; I Juan 1:9; 2:1 y 2; Efes. 2:5-10; 3:16-19; </a:t>
            </a:r>
            <a:r>
              <a:rPr lang="es-CO" dirty="0" smtClean="0">
                <a:solidFill>
                  <a:srgbClr val="FF0000"/>
                </a:solidFill>
              </a:rPr>
              <a:t>Gal. </a:t>
            </a:r>
            <a:r>
              <a:rPr lang="es-CO" dirty="0">
                <a:solidFill>
                  <a:srgbClr val="FF0000"/>
                </a:solidFill>
              </a:rPr>
              <a:t>3:26; Juan 3:3-8; Mat. 18:3; I Pedro 1:23; 2:21; Heb. 8:7-12</a:t>
            </a:r>
            <a:r>
              <a:rPr lang="es-CO" dirty="0" smtClean="0">
                <a:solidFill>
                  <a:srgbClr val="FF0000"/>
                </a:solidFill>
              </a:rPr>
              <a:t>).</a:t>
            </a:r>
            <a:endParaRPr lang="es-CO" dirty="0">
              <a:solidFill>
                <a:srgbClr val="FF0000"/>
              </a:solidFill>
            </a:endParaRPr>
          </a:p>
        </p:txBody>
      </p:sp>
      <p:pic>
        <p:nvPicPr>
          <p:cNvPr id="4098" name="Picture 2" descr="https://encrypted-tbn1.gstatic.com/images?q=tbn:ANd9GcSytsZm1Ef8P1twg7AeDzEqPj9b1dwGHODBXzXJAagJIW3qNS4am9a2O5A">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80312" y="116632"/>
            <a:ext cx="1763688" cy="13681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3036652"/>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491064" cy="1143000"/>
          </a:xfrm>
        </p:spPr>
        <p:txBody>
          <a:bodyPr/>
          <a:lstStyle/>
          <a:p>
            <a:pPr algn="l"/>
            <a:r>
              <a:rPr lang="es-CO" b="1" dirty="0">
                <a:solidFill>
                  <a:srgbClr val="FF0000"/>
                </a:solidFill>
              </a:rPr>
              <a:t>11</a:t>
            </a:r>
            <a:r>
              <a:rPr lang="es-CO" dirty="0"/>
              <a:t>. </a:t>
            </a:r>
            <a:r>
              <a:rPr lang="es-CO" b="1" u="sng" dirty="0"/>
              <a:t>El crecimiento en Cristo</a:t>
            </a:r>
            <a:endParaRPr lang="es-CO" b="1" u="sng" dirty="0"/>
          </a:p>
        </p:txBody>
      </p:sp>
      <p:sp>
        <p:nvSpPr>
          <p:cNvPr id="3" name="2 Marcador de contenido"/>
          <p:cNvSpPr>
            <a:spLocks noGrp="1"/>
          </p:cNvSpPr>
          <p:nvPr>
            <p:ph idx="1"/>
          </p:nvPr>
        </p:nvSpPr>
        <p:spPr>
          <a:xfrm>
            <a:off x="457200" y="1600200"/>
            <a:ext cx="8229600" cy="5069160"/>
          </a:xfrm>
          <a:blipFill>
            <a:blip r:embed="rId2"/>
            <a:tile tx="0" ty="0" sx="100000" sy="100000" flip="none" algn="tl"/>
          </a:blipFill>
        </p:spPr>
        <p:txBody>
          <a:bodyPr>
            <a:normAutofit fontScale="55000" lnSpcReduction="20000"/>
          </a:bodyPr>
          <a:lstStyle/>
          <a:p>
            <a:pPr marL="0" indent="0">
              <a:buNone/>
            </a:pPr>
            <a:r>
              <a:rPr lang="es-CO" dirty="0" smtClean="0"/>
              <a:t>Por </a:t>
            </a:r>
            <a:r>
              <a:rPr lang="es-CO" dirty="0"/>
              <a:t>su muerte en la cruz, Jesús triunfó sobre las fuerzas del mal. Él, que durante su ministerio terrenal subyugó los espíritus demoníacos, ha quebrantado su poder y asegurado su condenación final. La victoria de Jesús nos da la victoria sobre las fuerzas del mal que aún tratan de dominarnos, mientras caminamos con él en paz, gozo y en la seguridad de su amor. Ahora, el Espíritu Santo mora en nosotros y nos capacita con poder. Entregados continuamente a Jesús como nuestro Salvador y Señor, somos libres de la carga de nuestras acciones pasadas. Ya no vivimos en las tinieblas, ni en el temor de los poderes malignos, ni en la ignorancia y falta de sentido de nuestro antiguo estilo de vida. En esta nueva libertad en Jesús, somos llamados a crecer a la semejanza de su carácter, manteniendo diariamente comunión con él en oración, alimentándonos de su Palabra, meditando en ella y en su providencia, cantando sus alabanzas, reuniéndonos juntos para adorar, y participando en la misión de la iglesia. Al darnos en amoroso servicio a aquellos que nos rodean y al dar testimonio de su salvación, Cristo, en virtud de su presencia constante con nosotros por medio del Espíritu, transforma cada uno de nuestros momentos y cada una de nuestras tareas en una experiencia espiritual </a:t>
            </a:r>
            <a:endParaRPr lang="es-CO" dirty="0" smtClean="0"/>
          </a:p>
          <a:p>
            <a:pPr marL="0" indent="0">
              <a:buNone/>
            </a:pPr>
            <a:endParaRPr lang="es-CO" dirty="0" smtClean="0"/>
          </a:p>
          <a:p>
            <a:pPr marL="0" indent="0">
              <a:buNone/>
            </a:pPr>
            <a:r>
              <a:rPr lang="es-CO" dirty="0" smtClean="0"/>
              <a:t>Soporte Bíblico</a:t>
            </a:r>
            <a:r>
              <a:rPr lang="es-CO" dirty="0" smtClean="0">
                <a:solidFill>
                  <a:srgbClr val="FF0000"/>
                </a:solidFill>
              </a:rPr>
              <a:t>: </a:t>
            </a:r>
            <a:r>
              <a:rPr lang="es-CO" dirty="0" smtClean="0">
                <a:solidFill>
                  <a:srgbClr val="FF0000"/>
                </a:solidFill>
              </a:rPr>
              <a:t>(Sal</a:t>
            </a:r>
            <a:r>
              <a:rPr lang="es-CO" dirty="0">
                <a:solidFill>
                  <a:srgbClr val="FF0000"/>
                </a:solidFill>
              </a:rPr>
              <a:t>. 1:1, 2; 23:4; 77:11, 12; Col. 1:13, 14: 2:6, 14, 15; Luc. 10:17-20; Efe. 5:19, 20; 6:12-18; 1 Tes. 5:23; 2 Ped. 2:9; 3:18; 2 Cor. 3:17, 18; Fil. 3:7-14; 1 Tes. 5:16-18; Mat. 20:25-28; Juan 20:21; </a:t>
            </a:r>
            <a:r>
              <a:rPr lang="es-CO" dirty="0" smtClean="0">
                <a:solidFill>
                  <a:srgbClr val="FF0000"/>
                </a:solidFill>
              </a:rPr>
              <a:t>Gal. </a:t>
            </a:r>
            <a:r>
              <a:rPr lang="es-CO" dirty="0">
                <a:solidFill>
                  <a:srgbClr val="FF0000"/>
                </a:solidFill>
              </a:rPr>
              <a:t>5:22-25; Rom. 8:38, 39; 1 Juan 4:4; Heb. 10:25).</a:t>
            </a:r>
          </a:p>
          <a:p>
            <a:endParaRPr lang="es-CO" dirty="0">
              <a:solidFill>
                <a:srgbClr val="FF0000"/>
              </a:solidFill>
            </a:endParaRPr>
          </a:p>
        </p:txBody>
      </p:sp>
      <p:pic>
        <p:nvPicPr>
          <p:cNvPr id="5124" name="Picture 4" descr="https://encrypted-tbn0.gstatic.com/images?q=tbn:ANd9GcQ0yFROp3YONFCzNmdAQoA4XV-R9gEHsS_4pO1bG97XpdbGb-ZRfNETYNm1">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40352" y="116632"/>
            <a:ext cx="1247775" cy="12702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0499370"/>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circle(in)">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419056" cy="1143000"/>
          </a:xfrm>
        </p:spPr>
        <p:txBody>
          <a:bodyPr/>
          <a:lstStyle/>
          <a:p>
            <a:pPr algn="l"/>
            <a:r>
              <a:rPr lang="es-CO" b="1" dirty="0">
                <a:solidFill>
                  <a:srgbClr val="FF0000"/>
                </a:solidFill>
              </a:rPr>
              <a:t>12</a:t>
            </a:r>
            <a:r>
              <a:rPr lang="es-CO" dirty="0"/>
              <a:t>. </a:t>
            </a:r>
            <a:r>
              <a:rPr lang="es-CO" b="1" u="sng" dirty="0"/>
              <a:t>La Iglesia</a:t>
            </a:r>
            <a:endParaRPr lang="es-CO" b="1" u="sng" dirty="0"/>
          </a:p>
        </p:txBody>
      </p:sp>
      <p:sp>
        <p:nvSpPr>
          <p:cNvPr id="3" name="2 Marcador de contenido"/>
          <p:cNvSpPr>
            <a:spLocks noGrp="1"/>
          </p:cNvSpPr>
          <p:nvPr>
            <p:ph idx="1"/>
          </p:nvPr>
        </p:nvSpPr>
        <p:spPr>
          <a:xfrm>
            <a:off x="457200" y="1844824"/>
            <a:ext cx="8229600" cy="4281339"/>
          </a:xfrm>
          <a:blipFill>
            <a:blip r:embed="rId2"/>
            <a:tile tx="0" ty="0" sx="100000" sy="100000" flip="none" algn="tl"/>
          </a:blipFill>
        </p:spPr>
        <p:txBody>
          <a:bodyPr>
            <a:normAutofit fontScale="85000" lnSpcReduction="20000"/>
          </a:bodyPr>
          <a:lstStyle/>
          <a:p>
            <a:pPr marL="0" indent="0">
              <a:buNone/>
            </a:pPr>
            <a:r>
              <a:rPr lang="es-CO" dirty="0" smtClean="0"/>
              <a:t>La </a:t>
            </a:r>
            <a:r>
              <a:rPr lang="es-CO" dirty="0"/>
              <a:t>Iglesia es la comunidad de creyentes que confiesan a Jesucristo como Señor y Salvador. Nos unimos para adorar, para comunión, para instrucción en la Palabra, para celebrar la Cena del Señor, para el servicio a toda la humanidad y para la proclamación mundial del Evangelio. La Iglesia es la Familia de Dios. La Iglesia es el cuerpo de Cristo. </a:t>
            </a:r>
            <a:endParaRPr lang="es-CO" dirty="0" smtClean="0"/>
          </a:p>
          <a:p>
            <a:pPr marL="0" indent="0">
              <a:buNone/>
            </a:pPr>
            <a:endParaRPr lang="es-CO" dirty="0"/>
          </a:p>
          <a:p>
            <a:pPr marL="0" indent="0">
              <a:buNone/>
            </a:pPr>
            <a:r>
              <a:rPr lang="es-CO" dirty="0" smtClean="0"/>
              <a:t>Soporte Bíblico: </a:t>
            </a:r>
            <a:r>
              <a:rPr lang="es-CO" dirty="0" smtClean="0">
                <a:solidFill>
                  <a:srgbClr val="FF0000"/>
                </a:solidFill>
              </a:rPr>
              <a:t>(Gén</a:t>
            </a:r>
            <a:r>
              <a:rPr lang="es-CO" dirty="0">
                <a:solidFill>
                  <a:srgbClr val="FF0000"/>
                </a:solidFill>
              </a:rPr>
              <a:t>. 12:3; Hechos 7:38; Mat. 21:43; 16:13-20; Juan 20:21 y 22; Hechos 1:8; Rom. 8:15-17; I Cor. 12:13-27; Efes. 1:15 y 23; 2:12; 3:8-11 y 15; 4:11-15).</a:t>
            </a:r>
          </a:p>
          <a:p>
            <a:endParaRPr lang="es-CO" dirty="0">
              <a:solidFill>
                <a:srgbClr val="FF0000"/>
              </a:solidFill>
            </a:endParaRPr>
          </a:p>
        </p:txBody>
      </p:sp>
      <p:sp>
        <p:nvSpPr>
          <p:cNvPr id="4" name="Rectangle 3"/>
          <p:cNvSpPr>
            <a:spLocks noChangeArrowheads="1"/>
          </p:cNvSpPr>
          <p:nvPr/>
        </p:nvSpPr>
        <p:spPr bwMode="auto">
          <a:xfrm>
            <a:off x="0" y="0"/>
            <a:ext cx="9144000" cy="0"/>
          </a:xfrm>
          <a:prstGeom prst="rect">
            <a:avLst/>
          </a:prstGeom>
          <a:solidFill>
            <a:srgbClr val="3300E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158700" bIns="15870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O" sz="1800" b="0" i="0" u="none" strike="noStrike" cap="none" normalizeH="0" baseline="0" smtClean="0">
              <a:ln>
                <a:noFill/>
              </a:ln>
              <a:solidFill>
                <a:schemeClr val="tx1"/>
              </a:solidFill>
              <a:effectLst/>
              <a:latin typeface="Arial" pitchFamily="34" charset="0"/>
              <a:cs typeface="Arial" pitchFamily="34" charset="0"/>
            </a:endParaRPr>
          </a:p>
        </p:txBody>
      </p:sp>
      <p:sp>
        <p:nvSpPr>
          <p:cNvPr id="5" name="Rectangle 4"/>
          <p:cNvSpPr>
            <a:spLocks noChangeArrowheads="1"/>
          </p:cNvSpPr>
          <p:nvPr/>
        </p:nvSpPr>
        <p:spPr bwMode="auto">
          <a:xfrm>
            <a:off x="152400" y="152400"/>
            <a:ext cx="9144000" cy="0"/>
          </a:xfrm>
          <a:prstGeom prst="rect">
            <a:avLst/>
          </a:prstGeom>
          <a:solidFill>
            <a:srgbClr val="3300E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158700" bIns="15870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O" sz="1800" b="0" i="0" u="none" strike="noStrike" cap="none" normalizeH="0" baseline="0" smtClean="0">
              <a:ln>
                <a:noFill/>
              </a:ln>
              <a:solidFill>
                <a:schemeClr val="tx1"/>
              </a:solidFill>
              <a:effectLst/>
              <a:latin typeface="Arial" pitchFamily="34" charset="0"/>
              <a:cs typeface="Arial" pitchFamily="34" charset="0"/>
            </a:endParaRPr>
          </a:p>
        </p:txBody>
      </p:sp>
      <p:sp>
        <p:nvSpPr>
          <p:cNvPr id="6" name="Rectangle 5"/>
          <p:cNvSpPr>
            <a:spLocks noChangeArrowheads="1"/>
          </p:cNvSpPr>
          <p:nvPr/>
        </p:nvSpPr>
        <p:spPr bwMode="auto">
          <a:xfrm>
            <a:off x="304800" y="304800"/>
            <a:ext cx="9144000" cy="0"/>
          </a:xfrm>
          <a:prstGeom prst="rect">
            <a:avLst/>
          </a:prstGeom>
          <a:solidFill>
            <a:srgbClr val="3300E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158700" bIns="15870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O" sz="1800" b="0" i="0" u="none" strike="noStrike" cap="none" normalizeH="0" baseline="0" smtClean="0">
              <a:ln>
                <a:noFill/>
              </a:ln>
              <a:solidFill>
                <a:schemeClr val="tx1"/>
              </a:solidFill>
              <a:effectLst/>
              <a:latin typeface="Arial" pitchFamily="34" charset="0"/>
              <a:cs typeface="Arial" pitchFamily="34" charset="0"/>
            </a:endParaRPr>
          </a:p>
        </p:txBody>
      </p:sp>
      <p:sp>
        <p:nvSpPr>
          <p:cNvPr id="7" name="Rectangle 6"/>
          <p:cNvSpPr>
            <a:spLocks noChangeArrowheads="1"/>
          </p:cNvSpPr>
          <p:nvPr/>
        </p:nvSpPr>
        <p:spPr bwMode="auto">
          <a:xfrm>
            <a:off x="457200" y="457200"/>
            <a:ext cx="9144000" cy="0"/>
          </a:xfrm>
          <a:prstGeom prst="rect">
            <a:avLst/>
          </a:prstGeom>
          <a:solidFill>
            <a:srgbClr val="3300E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158700" bIns="15870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O" sz="1800" b="0" i="0" u="none" strike="noStrike" cap="none" normalizeH="0" baseline="0" smtClean="0">
              <a:ln>
                <a:noFill/>
              </a:ln>
              <a:solidFill>
                <a:schemeClr val="tx1"/>
              </a:solidFill>
              <a:effectLst/>
              <a:latin typeface="Arial" pitchFamily="34" charset="0"/>
              <a:cs typeface="Arial" pitchFamily="34" charset="0"/>
            </a:endParaRPr>
          </a:p>
        </p:txBody>
      </p:sp>
      <p:sp>
        <p:nvSpPr>
          <p:cNvPr id="8" name="Rectangle 7"/>
          <p:cNvSpPr>
            <a:spLocks noChangeArrowheads="1"/>
          </p:cNvSpPr>
          <p:nvPr/>
        </p:nvSpPr>
        <p:spPr bwMode="auto">
          <a:xfrm>
            <a:off x="609600" y="609600"/>
            <a:ext cx="9144000" cy="0"/>
          </a:xfrm>
          <a:prstGeom prst="rect">
            <a:avLst/>
          </a:prstGeom>
          <a:solidFill>
            <a:srgbClr val="3300E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158700" bIns="15870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O" sz="1800" b="0" i="0" u="none" strike="noStrike" cap="none" normalizeH="0" baseline="0" smtClean="0">
              <a:ln>
                <a:noFill/>
              </a:ln>
              <a:solidFill>
                <a:schemeClr val="tx1"/>
              </a:solidFill>
              <a:effectLst/>
              <a:latin typeface="Arial" pitchFamily="34" charset="0"/>
              <a:cs typeface="Arial" pitchFamily="34" charset="0"/>
            </a:endParaRPr>
          </a:p>
        </p:txBody>
      </p:sp>
      <p:pic>
        <p:nvPicPr>
          <p:cNvPr id="6153" name="Picture 9" descr="https://encrypted-tbn0.gstatic.com/images?q=tbn:ANd9GcSyQ-mgp-sY7WVgPVFDRZL3p0BiXZxSrDucG88F4TPlR-GM9SZm4Z3etA">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08304" y="152400"/>
            <a:ext cx="1512168" cy="13457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9584673"/>
      </p:ext>
    </p:extLst>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995120" cy="1143000"/>
          </a:xfrm>
        </p:spPr>
        <p:txBody>
          <a:bodyPr>
            <a:normAutofit fontScale="90000"/>
          </a:bodyPr>
          <a:lstStyle/>
          <a:p>
            <a:pPr algn="l"/>
            <a:r>
              <a:rPr lang="es-CO" b="1" dirty="0">
                <a:solidFill>
                  <a:srgbClr val="FF0000"/>
                </a:solidFill>
              </a:rPr>
              <a:t>13</a:t>
            </a:r>
            <a:r>
              <a:rPr lang="es-CO" dirty="0"/>
              <a:t>. </a:t>
            </a:r>
            <a:r>
              <a:rPr lang="es-CO" b="1" u="sng" dirty="0"/>
              <a:t>El Remaneciente y su Misión</a:t>
            </a:r>
            <a:endParaRPr lang="es-CO" b="1" u="sng" dirty="0"/>
          </a:p>
        </p:txBody>
      </p:sp>
      <p:sp>
        <p:nvSpPr>
          <p:cNvPr id="3" name="2 Marcador de contenido"/>
          <p:cNvSpPr>
            <a:spLocks noGrp="1"/>
          </p:cNvSpPr>
          <p:nvPr>
            <p:ph idx="1"/>
          </p:nvPr>
        </p:nvSpPr>
        <p:spPr>
          <a:xfrm>
            <a:off x="457200" y="2060848"/>
            <a:ext cx="8229600" cy="4065315"/>
          </a:xfrm>
          <a:blipFill>
            <a:blip r:embed="rId2"/>
            <a:tile tx="0" ty="0" sx="100000" sy="100000" flip="none" algn="tl"/>
          </a:blipFill>
        </p:spPr>
        <p:txBody>
          <a:bodyPr>
            <a:normAutofit fontScale="85000" lnSpcReduction="20000"/>
          </a:bodyPr>
          <a:lstStyle/>
          <a:p>
            <a:pPr marL="0" indent="0">
              <a:buNone/>
            </a:pPr>
            <a:r>
              <a:rPr lang="es-CO" dirty="0" smtClean="0"/>
              <a:t>La </a:t>
            </a:r>
            <a:r>
              <a:rPr lang="es-CO" dirty="0"/>
              <a:t>Iglesia universal se compone de todos los que verdaderamente creen en Cristo; pero, en los últimos días, un remaneciente ha sido llamado, a fin de guardar los mandamientos de Dios y la fe de Jesús. Este remaneciente anuncia la llegada de la hora del Juicio, proclama la salvación por medio de Cristo y predice la aproximación de Su segundo advenimiento</a:t>
            </a:r>
            <a:r>
              <a:rPr lang="es-CO" dirty="0" smtClean="0"/>
              <a:t>.</a:t>
            </a:r>
          </a:p>
          <a:p>
            <a:pPr marL="0" indent="0">
              <a:buNone/>
            </a:pPr>
            <a:endParaRPr lang="es-CO" dirty="0"/>
          </a:p>
          <a:p>
            <a:pPr marL="0" indent="0">
              <a:buNone/>
            </a:pPr>
            <a:r>
              <a:rPr lang="es-CO" dirty="0" smtClean="0"/>
              <a:t>Soporte Bíblico:  </a:t>
            </a:r>
            <a:r>
              <a:rPr lang="es-CO" dirty="0">
                <a:solidFill>
                  <a:srgbClr val="FF0000"/>
                </a:solidFill>
              </a:rPr>
              <a:t>(Mar. 16:15; Mat. 28:18-20; 24:14; II Cor. 5:10; Apoc. 12:17; 14:6-12; 18:1-4; Efes. 5:22-27; Apoc. 21:1-14).</a:t>
            </a:r>
          </a:p>
          <a:p>
            <a:endParaRPr lang="es-CO" dirty="0"/>
          </a:p>
        </p:txBody>
      </p:sp>
      <p:pic>
        <p:nvPicPr>
          <p:cNvPr id="7170" name="Picture 2" descr="http://www.iglesiadepalermo.com.ar/creencias/iglesia/mensaje%203%20angel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80312" y="32800"/>
            <a:ext cx="1763688" cy="159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7684952"/>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707088" cy="1143000"/>
          </a:xfrm>
        </p:spPr>
        <p:txBody>
          <a:bodyPr>
            <a:normAutofit fontScale="90000"/>
          </a:bodyPr>
          <a:lstStyle/>
          <a:p>
            <a:pPr algn="l"/>
            <a:r>
              <a:rPr lang="es-CO" b="1" dirty="0">
                <a:solidFill>
                  <a:srgbClr val="FF0000"/>
                </a:solidFill>
              </a:rPr>
              <a:t>14</a:t>
            </a:r>
            <a:r>
              <a:rPr lang="es-CO" dirty="0"/>
              <a:t>. </a:t>
            </a:r>
            <a:r>
              <a:rPr lang="es-CO" sz="4000" b="1" u="sng" dirty="0"/>
              <a:t>Unidad en el Cuerpo de Cristo</a:t>
            </a:r>
            <a:endParaRPr lang="es-CO" sz="4000" b="1" u="sng" dirty="0"/>
          </a:p>
        </p:txBody>
      </p:sp>
      <p:sp>
        <p:nvSpPr>
          <p:cNvPr id="3" name="2 Marcador de contenido"/>
          <p:cNvSpPr>
            <a:spLocks noGrp="1"/>
          </p:cNvSpPr>
          <p:nvPr>
            <p:ph idx="1"/>
          </p:nvPr>
        </p:nvSpPr>
        <p:spPr>
          <a:blipFill>
            <a:blip r:embed="rId2"/>
            <a:tile tx="0" ty="0" sx="100000" sy="100000" flip="none" algn="tl"/>
          </a:blipFill>
        </p:spPr>
        <p:txBody>
          <a:bodyPr>
            <a:normAutofit fontScale="85000" lnSpcReduction="10000"/>
          </a:bodyPr>
          <a:lstStyle/>
          <a:p>
            <a:pPr marL="0" indent="0">
              <a:buNone/>
            </a:pPr>
            <a:r>
              <a:rPr lang="es-CO" dirty="0" smtClean="0"/>
              <a:t>La </a:t>
            </a:r>
            <a:r>
              <a:rPr lang="es-CO" dirty="0"/>
              <a:t>Iglesia es un cuerpo con muchos miembros, llamados de toda nación, tribu, lengua y pueblo. Todos somos iguales en Cristo. Mediante la revelación de Jesucristo en las Escrituras, compartimos la misma fe y esperanza y extendemos un solo testimonio para todos. Esta unidad encuentra su fuente en la unidad del Dios triuno, que nos adoptó como Sus hijos. </a:t>
            </a:r>
            <a:endParaRPr lang="es-CO" dirty="0" smtClean="0"/>
          </a:p>
          <a:p>
            <a:pPr marL="0" indent="0">
              <a:buNone/>
            </a:pPr>
            <a:endParaRPr lang="es-CO" dirty="0" smtClean="0"/>
          </a:p>
          <a:p>
            <a:pPr marL="0" indent="0">
              <a:buNone/>
            </a:pPr>
            <a:r>
              <a:rPr lang="es-CO" dirty="0" smtClean="0"/>
              <a:t>Soporte Bíblico: </a:t>
            </a:r>
            <a:r>
              <a:rPr lang="es-CO" dirty="0" smtClean="0">
                <a:solidFill>
                  <a:srgbClr val="FF0000"/>
                </a:solidFill>
              </a:rPr>
              <a:t>(Sal</a:t>
            </a:r>
            <a:r>
              <a:rPr lang="es-CO" dirty="0">
                <a:solidFill>
                  <a:srgbClr val="FF0000"/>
                </a:solidFill>
              </a:rPr>
              <a:t>. 133:1; I Cor. 12:12-14; Hechos 17:26 y 27; II Cor. 5:16 y 17; </a:t>
            </a:r>
            <a:r>
              <a:rPr lang="es-CO" dirty="0" smtClean="0">
                <a:solidFill>
                  <a:srgbClr val="FF0000"/>
                </a:solidFill>
              </a:rPr>
              <a:t>Gal.. </a:t>
            </a:r>
            <a:r>
              <a:rPr lang="es-CO" dirty="0">
                <a:solidFill>
                  <a:srgbClr val="FF0000"/>
                </a:solidFill>
              </a:rPr>
              <a:t>3:27-29; Col. 3:10-15; Efes. 4:1-6; Juan 17:20-23; Santiago 2:2-9; I Juan 5:1).</a:t>
            </a:r>
          </a:p>
          <a:p>
            <a:endParaRPr lang="es-CO" dirty="0"/>
          </a:p>
        </p:txBody>
      </p:sp>
      <p:pic>
        <p:nvPicPr>
          <p:cNvPr id="8194" name="Picture 2" descr="Oración por la unida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4288" y="68262"/>
            <a:ext cx="1887885" cy="15763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0280816"/>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80">
                                          <p:stCondLst>
                                            <p:cond delay="0"/>
                                          </p:stCondLst>
                                        </p:cTn>
                                        <p:tgtEl>
                                          <p:spTgt spid="3">
                                            <p:bg/>
                                          </p:spTgt>
                                        </p:tgtEl>
                                      </p:cBhvr>
                                    </p:animEffect>
                                    <p:anim calcmode="lin" valueType="num">
                                      <p:cBhvr>
                                        <p:cTn id="8" dur="1822" tmFilter="0,0; 0.14,0.36; 0.43,0.73; 0.71,0.91; 1.0,1.0">
                                          <p:stCondLst>
                                            <p:cond delay="0"/>
                                          </p:stCondLst>
                                        </p:cTn>
                                        <p:tgtEl>
                                          <p:spTgt spid="3">
                                            <p:bg/>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bg/>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bg/>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bg/>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bg/>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bg/>
                                          </p:spTgt>
                                        </p:tgtEl>
                                      </p:cBhvr>
                                      <p:to x="100000" y="60000"/>
                                    </p:animScale>
                                    <p:animScale>
                                      <p:cBhvr>
                                        <p:cTn id="14" dur="166" decel="50000">
                                          <p:stCondLst>
                                            <p:cond delay="676"/>
                                          </p:stCondLst>
                                        </p:cTn>
                                        <p:tgtEl>
                                          <p:spTgt spid="3">
                                            <p:bg/>
                                          </p:spTgt>
                                        </p:tgtEl>
                                      </p:cBhvr>
                                      <p:to x="100000" y="100000"/>
                                    </p:animScale>
                                    <p:animScale>
                                      <p:cBhvr>
                                        <p:cTn id="15" dur="26">
                                          <p:stCondLst>
                                            <p:cond delay="1312"/>
                                          </p:stCondLst>
                                        </p:cTn>
                                        <p:tgtEl>
                                          <p:spTgt spid="3">
                                            <p:bg/>
                                          </p:spTgt>
                                        </p:tgtEl>
                                      </p:cBhvr>
                                      <p:to x="100000" y="80000"/>
                                    </p:animScale>
                                    <p:animScale>
                                      <p:cBhvr>
                                        <p:cTn id="16" dur="166" decel="50000">
                                          <p:stCondLst>
                                            <p:cond delay="1338"/>
                                          </p:stCondLst>
                                        </p:cTn>
                                        <p:tgtEl>
                                          <p:spTgt spid="3">
                                            <p:bg/>
                                          </p:spTgt>
                                        </p:tgtEl>
                                      </p:cBhvr>
                                      <p:to x="100000" y="100000"/>
                                    </p:animScale>
                                    <p:animScale>
                                      <p:cBhvr>
                                        <p:cTn id="17" dur="26">
                                          <p:stCondLst>
                                            <p:cond delay="1642"/>
                                          </p:stCondLst>
                                        </p:cTn>
                                        <p:tgtEl>
                                          <p:spTgt spid="3">
                                            <p:bg/>
                                          </p:spTgt>
                                        </p:tgtEl>
                                      </p:cBhvr>
                                      <p:to x="100000" y="90000"/>
                                    </p:animScale>
                                    <p:animScale>
                                      <p:cBhvr>
                                        <p:cTn id="18" dur="166" decel="50000">
                                          <p:stCondLst>
                                            <p:cond delay="1668"/>
                                          </p:stCondLst>
                                        </p:cTn>
                                        <p:tgtEl>
                                          <p:spTgt spid="3">
                                            <p:bg/>
                                          </p:spTgt>
                                        </p:tgtEl>
                                      </p:cBhvr>
                                      <p:to x="100000" y="100000"/>
                                    </p:animScale>
                                    <p:animScale>
                                      <p:cBhvr>
                                        <p:cTn id="19" dur="26">
                                          <p:stCondLst>
                                            <p:cond delay="1808"/>
                                          </p:stCondLst>
                                        </p:cTn>
                                        <p:tgtEl>
                                          <p:spTgt spid="3">
                                            <p:bg/>
                                          </p:spTgt>
                                        </p:tgtEl>
                                      </p:cBhvr>
                                      <p:to x="100000" y="95000"/>
                                    </p:animScale>
                                    <p:animScale>
                                      <p:cBhvr>
                                        <p:cTn id="20" dur="166" decel="50000">
                                          <p:stCondLst>
                                            <p:cond delay="1834"/>
                                          </p:stCondLst>
                                        </p:cTn>
                                        <p:tgtEl>
                                          <p:spTgt spid="3">
                                            <p:bg/>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wipe(down)">
                                      <p:cBhvr>
                                        <p:cTn id="25" dur="580">
                                          <p:stCondLst>
                                            <p:cond delay="0"/>
                                          </p:stCondLst>
                                        </p:cTn>
                                        <p:tgtEl>
                                          <p:spTgt spid="3">
                                            <p:txEl>
                                              <p:pRg st="0" end="0"/>
                                            </p:txEl>
                                          </p:spTgt>
                                        </p:tgtEl>
                                      </p:cBhvr>
                                    </p:animEffect>
                                    <p:anim calcmode="lin" valueType="num">
                                      <p:cBhvr>
                                        <p:cTn id="26"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0" end="0"/>
                                            </p:txEl>
                                          </p:spTgt>
                                        </p:tgtEl>
                                      </p:cBhvr>
                                      <p:to x="100000" y="60000"/>
                                    </p:animScale>
                                    <p:animScale>
                                      <p:cBhvr>
                                        <p:cTn id="32" dur="166" decel="50000">
                                          <p:stCondLst>
                                            <p:cond delay="676"/>
                                          </p:stCondLst>
                                        </p:cTn>
                                        <p:tgtEl>
                                          <p:spTgt spid="3">
                                            <p:txEl>
                                              <p:pRg st="0" end="0"/>
                                            </p:txEl>
                                          </p:spTgt>
                                        </p:tgtEl>
                                      </p:cBhvr>
                                      <p:to x="100000" y="100000"/>
                                    </p:animScale>
                                    <p:animScale>
                                      <p:cBhvr>
                                        <p:cTn id="33" dur="26">
                                          <p:stCondLst>
                                            <p:cond delay="1312"/>
                                          </p:stCondLst>
                                        </p:cTn>
                                        <p:tgtEl>
                                          <p:spTgt spid="3">
                                            <p:txEl>
                                              <p:pRg st="0" end="0"/>
                                            </p:txEl>
                                          </p:spTgt>
                                        </p:tgtEl>
                                      </p:cBhvr>
                                      <p:to x="100000" y="80000"/>
                                    </p:animScale>
                                    <p:animScale>
                                      <p:cBhvr>
                                        <p:cTn id="34" dur="166" decel="50000">
                                          <p:stCondLst>
                                            <p:cond delay="1338"/>
                                          </p:stCondLst>
                                        </p:cTn>
                                        <p:tgtEl>
                                          <p:spTgt spid="3">
                                            <p:txEl>
                                              <p:pRg st="0" end="0"/>
                                            </p:txEl>
                                          </p:spTgt>
                                        </p:tgtEl>
                                      </p:cBhvr>
                                      <p:to x="100000" y="100000"/>
                                    </p:animScale>
                                    <p:animScale>
                                      <p:cBhvr>
                                        <p:cTn id="35" dur="26">
                                          <p:stCondLst>
                                            <p:cond delay="1642"/>
                                          </p:stCondLst>
                                        </p:cTn>
                                        <p:tgtEl>
                                          <p:spTgt spid="3">
                                            <p:txEl>
                                              <p:pRg st="0" end="0"/>
                                            </p:txEl>
                                          </p:spTgt>
                                        </p:tgtEl>
                                      </p:cBhvr>
                                      <p:to x="100000" y="90000"/>
                                    </p:animScale>
                                    <p:animScale>
                                      <p:cBhvr>
                                        <p:cTn id="36" dur="166" decel="50000">
                                          <p:stCondLst>
                                            <p:cond delay="1668"/>
                                          </p:stCondLst>
                                        </p:cTn>
                                        <p:tgtEl>
                                          <p:spTgt spid="3">
                                            <p:txEl>
                                              <p:pRg st="0" end="0"/>
                                            </p:txEl>
                                          </p:spTgt>
                                        </p:tgtEl>
                                      </p:cBhvr>
                                      <p:to x="100000" y="100000"/>
                                    </p:animScale>
                                    <p:animScale>
                                      <p:cBhvr>
                                        <p:cTn id="37" dur="26">
                                          <p:stCondLst>
                                            <p:cond delay="1808"/>
                                          </p:stCondLst>
                                        </p:cTn>
                                        <p:tgtEl>
                                          <p:spTgt spid="3">
                                            <p:txEl>
                                              <p:pRg st="0" end="0"/>
                                            </p:txEl>
                                          </p:spTgt>
                                        </p:tgtEl>
                                      </p:cBhvr>
                                      <p:to x="100000" y="95000"/>
                                    </p:animScale>
                                    <p:animScale>
                                      <p:cBhvr>
                                        <p:cTn id="38" dur="166" decel="50000">
                                          <p:stCondLst>
                                            <p:cond delay="1834"/>
                                          </p:stCondLst>
                                        </p:cTn>
                                        <p:tgtEl>
                                          <p:spTgt spid="3">
                                            <p:txEl>
                                              <p:pRg st="0" end="0"/>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animEffect transition="in" filter="wipe(down)">
                                      <p:cBhvr>
                                        <p:cTn id="43" dur="580">
                                          <p:stCondLst>
                                            <p:cond delay="0"/>
                                          </p:stCondLst>
                                        </p:cTn>
                                        <p:tgtEl>
                                          <p:spTgt spid="3">
                                            <p:txEl>
                                              <p:pRg st="2" end="2"/>
                                            </p:txEl>
                                          </p:spTgt>
                                        </p:tgtEl>
                                      </p:cBhvr>
                                    </p:animEffect>
                                    <p:anim calcmode="lin" valueType="num">
                                      <p:cBhvr>
                                        <p:cTn id="4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2" end="2"/>
                                            </p:txEl>
                                          </p:spTgt>
                                        </p:tgtEl>
                                      </p:cBhvr>
                                      <p:to x="100000" y="60000"/>
                                    </p:animScale>
                                    <p:animScale>
                                      <p:cBhvr>
                                        <p:cTn id="50" dur="166" decel="50000">
                                          <p:stCondLst>
                                            <p:cond delay="676"/>
                                          </p:stCondLst>
                                        </p:cTn>
                                        <p:tgtEl>
                                          <p:spTgt spid="3">
                                            <p:txEl>
                                              <p:pRg st="2" end="2"/>
                                            </p:txEl>
                                          </p:spTgt>
                                        </p:tgtEl>
                                      </p:cBhvr>
                                      <p:to x="100000" y="100000"/>
                                    </p:animScale>
                                    <p:animScale>
                                      <p:cBhvr>
                                        <p:cTn id="51" dur="26">
                                          <p:stCondLst>
                                            <p:cond delay="1312"/>
                                          </p:stCondLst>
                                        </p:cTn>
                                        <p:tgtEl>
                                          <p:spTgt spid="3">
                                            <p:txEl>
                                              <p:pRg st="2" end="2"/>
                                            </p:txEl>
                                          </p:spTgt>
                                        </p:tgtEl>
                                      </p:cBhvr>
                                      <p:to x="100000" y="80000"/>
                                    </p:animScale>
                                    <p:animScale>
                                      <p:cBhvr>
                                        <p:cTn id="52" dur="166" decel="50000">
                                          <p:stCondLst>
                                            <p:cond delay="1338"/>
                                          </p:stCondLst>
                                        </p:cTn>
                                        <p:tgtEl>
                                          <p:spTgt spid="3">
                                            <p:txEl>
                                              <p:pRg st="2" end="2"/>
                                            </p:txEl>
                                          </p:spTgt>
                                        </p:tgtEl>
                                      </p:cBhvr>
                                      <p:to x="100000" y="100000"/>
                                    </p:animScale>
                                    <p:animScale>
                                      <p:cBhvr>
                                        <p:cTn id="53" dur="26">
                                          <p:stCondLst>
                                            <p:cond delay="1642"/>
                                          </p:stCondLst>
                                        </p:cTn>
                                        <p:tgtEl>
                                          <p:spTgt spid="3">
                                            <p:txEl>
                                              <p:pRg st="2" end="2"/>
                                            </p:txEl>
                                          </p:spTgt>
                                        </p:tgtEl>
                                      </p:cBhvr>
                                      <p:to x="100000" y="90000"/>
                                    </p:animScale>
                                    <p:animScale>
                                      <p:cBhvr>
                                        <p:cTn id="54" dur="166" decel="50000">
                                          <p:stCondLst>
                                            <p:cond delay="1668"/>
                                          </p:stCondLst>
                                        </p:cTn>
                                        <p:tgtEl>
                                          <p:spTgt spid="3">
                                            <p:txEl>
                                              <p:pRg st="2" end="2"/>
                                            </p:txEl>
                                          </p:spTgt>
                                        </p:tgtEl>
                                      </p:cBhvr>
                                      <p:to x="100000" y="100000"/>
                                    </p:animScale>
                                    <p:animScale>
                                      <p:cBhvr>
                                        <p:cTn id="55" dur="26">
                                          <p:stCondLst>
                                            <p:cond delay="1808"/>
                                          </p:stCondLst>
                                        </p:cTn>
                                        <p:tgtEl>
                                          <p:spTgt spid="3">
                                            <p:txEl>
                                              <p:pRg st="2" end="2"/>
                                            </p:txEl>
                                          </p:spTgt>
                                        </p:tgtEl>
                                      </p:cBhvr>
                                      <p:to x="100000" y="95000"/>
                                    </p:animScale>
                                    <p:animScale>
                                      <p:cBhvr>
                                        <p:cTn id="56"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347048" cy="1143000"/>
          </a:xfrm>
        </p:spPr>
        <p:txBody>
          <a:bodyPr/>
          <a:lstStyle/>
          <a:p>
            <a:pPr algn="l"/>
            <a:r>
              <a:rPr lang="es-CO" b="1" dirty="0">
                <a:solidFill>
                  <a:srgbClr val="FF0000"/>
                </a:solidFill>
              </a:rPr>
              <a:t>15</a:t>
            </a:r>
            <a:r>
              <a:rPr lang="es-CO" dirty="0"/>
              <a:t>. </a:t>
            </a:r>
            <a:r>
              <a:rPr lang="es-CO" b="1" u="sng" dirty="0"/>
              <a:t>El Bautismo</a:t>
            </a:r>
            <a:endParaRPr lang="es-CO" b="1" u="sng" dirty="0"/>
          </a:p>
        </p:txBody>
      </p:sp>
      <p:sp>
        <p:nvSpPr>
          <p:cNvPr id="3" name="2 Marcador de contenido"/>
          <p:cNvSpPr>
            <a:spLocks noGrp="1"/>
          </p:cNvSpPr>
          <p:nvPr>
            <p:ph idx="1"/>
          </p:nvPr>
        </p:nvSpPr>
        <p:spPr>
          <a:xfrm>
            <a:off x="395536" y="1844824"/>
            <a:ext cx="8229600" cy="4525963"/>
          </a:xfrm>
          <a:blipFill>
            <a:blip r:embed="rId2"/>
            <a:tile tx="0" ty="0" sx="100000" sy="100000" flip="none" algn="tl"/>
          </a:blipFill>
        </p:spPr>
        <p:txBody>
          <a:bodyPr>
            <a:normAutofit fontScale="92500" lnSpcReduction="20000"/>
          </a:bodyPr>
          <a:lstStyle/>
          <a:p>
            <a:pPr marL="0" indent="0">
              <a:buNone/>
            </a:pPr>
            <a:r>
              <a:rPr lang="es-CO" dirty="0" smtClean="0"/>
              <a:t>Por </a:t>
            </a:r>
            <a:r>
              <a:rPr lang="es-CO" dirty="0"/>
              <a:t>el bautismo confesamos nuestra fe en la muerte y en la resurrección de Jesucristo y testimoniamos nuestra muerte al pecado y nuestro propósito de andar en novedad de vida, siendo aceptados como miembros por Su Iglesia. Y por inmersión en el agua se sigue la instrucción en las Escrituras Sagradas y la aceptación de sus enseñanzas. </a:t>
            </a:r>
            <a:endParaRPr lang="es-CO" dirty="0" smtClean="0"/>
          </a:p>
          <a:p>
            <a:pPr marL="0" indent="0">
              <a:buNone/>
            </a:pPr>
            <a:endParaRPr lang="es-CO" dirty="0"/>
          </a:p>
          <a:p>
            <a:pPr marL="0" indent="0">
              <a:buNone/>
            </a:pPr>
            <a:r>
              <a:rPr lang="es-CO" dirty="0" smtClean="0"/>
              <a:t>Soporte Bíblico: </a:t>
            </a:r>
            <a:r>
              <a:rPr lang="es-CO" dirty="0" smtClean="0">
                <a:solidFill>
                  <a:srgbClr val="FF0000"/>
                </a:solidFill>
              </a:rPr>
              <a:t>(Mat</a:t>
            </a:r>
            <a:r>
              <a:rPr lang="es-CO" dirty="0">
                <a:solidFill>
                  <a:srgbClr val="FF0000"/>
                </a:solidFill>
              </a:rPr>
              <a:t>. 3:13-16; 28:19 y 20; Hechos 2:38; 16:30-33; 22:16; Rom. 6:1-6; </a:t>
            </a:r>
            <a:r>
              <a:rPr lang="es-CO" dirty="0" smtClean="0">
                <a:solidFill>
                  <a:srgbClr val="FF0000"/>
                </a:solidFill>
              </a:rPr>
              <a:t>Gal.. </a:t>
            </a:r>
            <a:r>
              <a:rPr lang="es-CO" dirty="0">
                <a:solidFill>
                  <a:srgbClr val="FF0000"/>
                </a:solidFill>
              </a:rPr>
              <a:t>3:27; I Cor. 12:13; Col. 2:12 y 13; I Pedro 3:21).</a:t>
            </a:r>
          </a:p>
          <a:p>
            <a:endParaRPr lang="es-CO" dirty="0"/>
          </a:p>
        </p:txBody>
      </p:sp>
      <p:pic>
        <p:nvPicPr>
          <p:cNvPr id="9218" name="Picture 2" descr="https://encrypted-tbn3.gstatic.com/images?q=tbn:ANd9GcRpC_qKp6cUA2um1GeBNhi_i8Vk3V4jLexpRhTfn6517s_wNCMH8o22sijc">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48264" y="188641"/>
            <a:ext cx="1381125" cy="13925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571968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5987008" cy="1143000"/>
          </a:xfrm>
        </p:spPr>
        <p:txBody>
          <a:bodyPr/>
          <a:lstStyle/>
          <a:p>
            <a:pPr algn="l"/>
            <a:r>
              <a:rPr lang="es-CO" b="1" dirty="0">
                <a:solidFill>
                  <a:srgbClr val="FF0000"/>
                </a:solidFill>
              </a:rPr>
              <a:t>16</a:t>
            </a:r>
            <a:r>
              <a:rPr lang="es-CO" dirty="0"/>
              <a:t>. </a:t>
            </a:r>
            <a:r>
              <a:rPr lang="es-CO" b="1" u="sng" dirty="0"/>
              <a:t>La Cena del Señor</a:t>
            </a:r>
            <a:endParaRPr lang="es-CO" b="1" u="sng" dirty="0"/>
          </a:p>
        </p:txBody>
      </p:sp>
      <p:sp>
        <p:nvSpPr>
          <p:cNvPr id="3" name="2 Marcador de contenido"/>
          <p:cNvSpPr>
            <a:spLocks noGrp="1"/>
          </p:cNvSpPr>
          <p:nvPr>
            <p:ph idx="1"/>
          </p:nvPr>
        </p:nvSpPr>
        <p:spPr>
          <a:xfrm>
            <a:off x="661753" y="2132856"/>
            <a:ext cx="8229600" cy="4525963"/>
          </a:xfrm>
          <a:blipFill>
            <a:blip r:embed="rId2"/>
            <a:tile tx="0" ty="0" sx="100000" sy="100000" flip="none" algn="tl"/>
          </a:blipFill>
        </p:spPr>
        <p:txBody>
          <a:bodyPr>
            <a:normAutofit fontScale="85000" lnSpcReduction="10000"/>
          </a:bodyPr>
          <a:lstStyle/>
          <a:p>
            <a:pPr marL="0" indent="0">
              <a:buNone/>
            </a:pPr>
            <a:r>
              <a:rPr lang="es-CO" dirty="0" smtClean="0"/>
              <a:t>La </a:t>
            </a:r>
            <a:r>
              <a:rPr lang="es-CO" dirty="0"/>
              <a:t>Cena del Señor es una participación en los emblemas del cuerpo y de la sangre de Jesús, como expresión de fe en Él, nuestro Señor y Salvador. La preparación incluye el examen de conciencia, el arrepentimiento y la confesión. El Maestro instituyó la Ceremonia del lavamiento de pies para representar renovada purificación, para expresar la disposición de servir uno al otro en humildad semejante a la de Cristo, y para unir nuestros corazones en amor</a:t>
            </a:r>
            <a:r>
              <a:rPr lang="es-CO" dirty="0" smtClean="0"/>
              <a:t>.</a:t>
            </a:r>
          </a:p>
          <a:p>
            <a:pPr marL="0" indent="0">
              <a:buNone/>
            </a:pPr>
            <a:endParaRPr lang="es-CO" dirty="0" smtClean="0"/>
          </a:p>
          <a:p>
            <a:pPr marL="0" indent="0">
              <a:buNone/>
            </a:pPr>
            <a:r>
              <a:rPr lang="es-CO" dirty="0" smtClean="0"/>
              <a:t>Soporte Bíblico: </a:t>
            </a:r>
            <a:r>
              <a:rPr lang="es-CO" dirty="0" smtClean="0"/>
              <a:t> </a:t>
            </a:r>
            <a:r>
              <a:rPr lang="es-CO" dirty="0">
                <a:solidFill>
                  <a:srgbClr val="FF0000"/>
                </a:solidFill>
              </a:rPr>
              <a:t>(Mat. 26:17-30; I Cor. 11:23-30; 10:16 y 17; Juan 6:48-63; Apoc. 3:20; Juan 13:1-17).</a:t>
            </a:r>
          </a:p>
          <a:p>
            <a:endParaRPr lang="es-CO" dirty="0">
              <a:solidFill>
                <a:srgbClr val="FF0000"/>
              </a:solidFill>
            </a:endParaRPr>
          </a:p>
        </p:txBody>
      </p:sp>
      <p:pic>
        <p:nvPicPr>
          <p:cNvPr id="10242" name="Picture 2" descr="https://encrypted-tbn3.gstatic.com/images?q=tbn:ANd9GcQnScfNkOMMYlLLBkIkmtceetXqnFg_0EOYo1DmgzgAhV16TLKeq3MNI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6296" y="188640"/>
            <a:ext cx="1656184" cy="13898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1716204"/>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635080" cy="1143000"/>
          </a:xfrm>
        </p:spPr>
        <p:txBody>
          <a:bodyPr>
            <a:normAutofit fontScale="90000"/>
          </a:bodyPr>
          <a:lstStyle/>
          <a:p>
            <a:pPr algn="l"/>
            <a:r>
              <a:rPr lang="es-CO" b="1" dirty="0">
                <a:solidFill>
                  <a:srgbClr val="FF0000"/>
                </a:solidFill>
              </a:rPr>
              <a:t>17</a:t>
            </a:r>
            <a:r>
              <a:rPr lang="es-CO" dirty="0"/>
              <a:t>. </a:t>
            </a:r>
            <a:r>
              <a:rPr lang="es-CO" sz="3600" b="1" u="sng" dirty="0"/>
              <a:t>Dones y Ministerios Espirituales</a:t>
            </a:r>
            <a:endParaRPr lang="es-CO" b="1" u="sng" dirty="0"/>
          </a:p>
        </p:txBody>
      </p:sp>
      <p:sp>
        <p:nvSpPr>
          <p:cNvPr id="3" name="2 Marcador de contenido"/>
          <p:cNvSpPr>
            <a:spLocks noGrp="1"/>
          </p:cNvSpPr>
          <p:nvPr>
            <p:ph idx="1"/>
          </p:nvPr>
        </p:nvSpPr>
        <p:spPr>
          <a:xfrm>
            <a:off x="552687" y="2060848"/>
            <a:ext cx="8229600" cy="4525963"/>
          </a:xfrm>
          <a:blipFill>
            <a:blip r:embed="rId2"/>
            <a:tile tx="0" ty="0" sx="100000" sy="100000" flip="none" algn="tl"/>
          </a:blipFill>
        </p:spPr>
        <p:txBody>
          <a:bodyPr>
            <a:normAutofit fontScale="77500" lnSpcReduction="20000"/>
          </a:bodyPr>
          <a:lstStyle/>
          <a:p>
            <a:pPr marL="0" indent="0">
              <a:buNone/>
            </a:pPr>
            <a:r>
              <a:rPr lang="es-CO" dirty="0" smtClean="0"/>
              <a:t>Dios </a:t>
            </a:r>
            <a:r>
              <a:rPr lang="es-CO" dirty="0"/>
              <a:t>concede a todos los miembros de Su Iglesia, en todas las épocas, dones espirituales. Siendo otorgados por la actuación del Espíritu Santo, el cual distribuye a cada miembro como le place, los dones proveen todas las aptitudes y ministerios que la Iglesia necesita para cumplir sus funciones divinamente ordenadas. Algunos miembros son llamados por Dios y dotados por el Espíritu para funciones reconocidas por la Iglesia en ministerios pastorales, evangélicos, apostólicos y de enseñanza. </a:t>
            </a:r>
            <a:endParaRPr lang="es-CO" dirty="0" smtClean="0"/>
          </a:p>
          <a:p>
            <a:pPr marL="0" indent="0">
              <a:buNone/>
            </a:pPr>
            <a:endParaRPr lang="es-CO" dirty="0"/>
          </a:p>
          <a:p>
            <a:pPr marL="0" indent="0">
              <a:buNone/>
            </a:pPr>
            <a:r>
              <a:rPr lang="es-CO" dirty="0" smtClean="0"/>
              <a:t>Soporte Bíblico: </a:t>
            </a:r>
            <a:r>
              <a:rPr lang="es-CO" dirty="0" smtClean="0">
                <a:solidFill>
                  <a:srgbClr val="FF0000"/>
                </a:solidFill>
              </a:rPr>
              <a:t>(Rom</a:t>
            </a:r>
            <a:r>
              <a:rPr lang="es-CO" dirty="0">
                <a:solidFill>
                  <a:srgbClr val="FF0000"/>
                </a:solidFill>
              </a:rPr>
              <a:t>. 12:4-8; I Cor. 12:9-11, 27 y 28; Efes. 4:8 y 11-16; II Cor. 5:14-21; Hechos 6:1-7; I Tim. 2:1-3; I Pedro 4:10 y 11; Col. 2:19; Mat. 25:31-36).</a:t>
            </a:r>
          </a:p>
          <a:p>
            <a:endParaRPr lang="es-CO" dirty="0"/>
          </a:p>
        </p:txBody>
      </p:sp>
      <p:pic>
        <p:nvPicPr>
          <p:cNvPr id="11266" name="Picture 2" descr="https://encrypted-tbn1.gstatic.com/images?q=tbn:ANd9GcRb4CIaItxKO_11jS_O5WGrGs_Y_YqQKIV33Jq5kwsjqK_pThjl9vertkU6">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20272" y="188640"/>
            <a:ext cx="1788790" cy="15548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0483061"/>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275040" cy="1143000"/>
          </a:xfrm>
        </p:spPr>
        <p:txBody>
          <a:bodyPr/>
          <a:lstStyle/>
          <a:p>
            <a:pPr algn="l"/>
            <a:r>
              <a:rPr lang="es-CO" b="1" dirty="0">
                <a:solidFill>
                  <a:srgbClr val="FF0000"/>
                </a:solidFill>
              </a:rPr>
              <a:t>18</a:t>
            </a:r>
            <a:r>
              <a:rPr lang="es-CO" dirty="0"/>
              <a:t>. </a:t>
            </a:r>
            <a:r>
              <a:rPr lang="es-CO" b="1" u="sng" dirty="0"/>
              <a:t>El Don de Profecía</a:t>
            </a:r>
            <a:endParaRPr lang="es-CO" b="1" u="sng" dirty="0"/>
          </a:p>
        </p:txBody>
      </p:sp>
      <p:sp>
        <p:nvSpPr>
          <p:cNvPr id="3" name="2 Marcador de contenido"/>
          <p:cNvSpPr>
            <a:spLocks noGrp="1"/>
          </p:cNvSpPr>
          <p:nvPr>
            <p:ph idx="1"/>
          </p:nvPr>
        </p:nvSpPr>
        <p:spPr>
          <a:xfrm>
            <a:off x="467544" y="1844824"/>
            <a:ext cx="8229600" cy="4525963"/>
          </a:xfrm>
          <a:blipFill>
            <a:blip r:embed="rId2"/>
            <a:tile tx="0" ty="0" sx="100000" sy="100000" flip="none" algn="tl"/>
          </a:blipFill>
        </p:spPr>
        <p:txBody>
          <a:bodyPr>
            <a:normAutofit fontScale="92500" lnSpcReduction="10000"/>
          </a:bodyPr>
          <a:lstStyle/>
          <a:p>
            <a:pPr marL="0" indent="0">
              <a:buNone/>
            </a:pPr>
            <a:r>
              <a:rPr lang="es-CO" dirty="0" smtClean="0"/>
              <a:t>Uno </a:t>
            </a:r>
            <a:r>
              <a:rPr lang="es-CO" dirty="0"/>
              <a:t>de los dones del Espíritu Santo es la profecía. Este don es una característica de la Iglesia remaneciente y fue manifestado en el ministerio de Ellen G. White. Como la mensajera del Señor, sus escritos son una continua y autorizada fuente de verdad y proporcionan consuelo, orientación, instrucción y corrección a la Iglesia. </a:t>
            </a:r>
            <a:endParaRPr lang="es-CO" dirty="0" smtClean="0"/>
          </a:p>
          <a:p>
            <a:pPr marL="0" indent="0">
              <a:buNone/>
            </a:pPr>
            <a:endParaRPr lang="es-CO" dirty="0"/>
          </a:p>
          <a:p>
            <a:pPr marL="0" indent="0">
              <a:buNone/>
            </a:pPr>
            <a:r>
              <a:rPr lang="es-CO" dirty="0" smtClean="0"/>
              <a:t>Soporte Bíblico: </a:t>
            </a:r>
            <a:r>
              <a:rPr lang="es-CO" dirty="0" smtClean="0">
                <a:solidFill>
                  <a:srgbClr val="FF0000"/>
                </a:solidFill>
              </a:rPr>
              <a:t>(Joel </a:t>
            </a:r>
            <a:r>
              <a:rPr lang="es-CO" dirty="0">
                <a:solidFill>
                  <a:srgbClr val="FF0000"/>
                </a:solidFill>
              </a:rPr>
              <a:t>2:28 y 29; Hechos 2:14-21; Heb. 1:1-3; Apoc. 12-17; 19:10).</a:t>
            </a:r>
          </a:p>
          <a:p>
            <a:endParaRPr lang="es-CO" dirty="0"/>
          </a:p>
        </p:txBody>
      </p:sp>
      <p:pic>
        <p:nvPicPr>
          <p:cNvPr id="12290" name="Picture 2" descr="https://encrypted-tbn0.gstatic.com/images?q=tbn:ANd9GcQjcJt8PqSbvdwnBKjGdk6W9h7-lx-srFdg0DiDuXawgskVLz6YZFexRts">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76256" y="188640"/>
            <a:ext cx="1656184" cy="13358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1164344"/>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circle(in)">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5915000" cy="1143000"/>
          </a:xfrm>
        </p:spPr>
        <p:txBody>
          <a:bodyPr/>
          <a:lstStyle/>
          <a:p>
            <a:pPr algn="l"/>
            <a:r>
              <a:rPr lang="es-CO" b="1" dirty="0">
                <a:solidFill>
                  <a:srgbClr val="FF0000"/>
                </a:solidFill>
              </a:rPr>
              <a:t>19</a:t>
            </a:r>
            <a:r>
              <a:rPr lang="es-CO" dirty="0"/>
              <a:t>. </a:t>
            </a:r>
            <a:r>
              <a:rPr lang="es-CO" b="1" u="sng" dirty="0"/>
              <a:t>La Ley de Dios</a:t>
            </a:r>
            <a:endParaRPr lang="es-CO" b="1" u="sng" dirty="0"/>
          </a:p>
        </p:txBody>
      </p:sp>
      <p:sp>
        <p:nvSpPr>
          <p:cNvPr id="3" name="2 Marcador de contenido"/>
          <p:cNvSpPr>
            <a:spLocks noGrp="1"/>
          </p:cNvSpPr>
          <p:nvPr>
            <p:ph idx="1"/>
          </p:nvPr>
        </p:nvSpPr>
        <p:spPr>
          <a:blipFill>
            <a:blip r:embed="rId2"/>
            <a:tile tx="0" ty="0" sx="100000" sy="100000" flip="none" algn="tl"/>
          </a:blipFill>
        </p:spPr>
        <p:txBody>
          <a:bodyPr>
            <a:normAutofit fontScale="85000" lnSpcReduction="10000"/>
          </a:bodyPr>
          <a:lstStyle/>
          <a:p>
            <a:pPr marL="0" indent="0">
              <a:buNone/>
            </a:pPr>
            <a:r>
              <a:rPr lang="es-CO" dirty="0" smtClean="0"/>
              <a:t>Los </a:t>
            </a:r>
            <a:r>
              <a:rPr lang="es-CO" dirty="0"/>
              <a:t>grandes principios de la Ley de Dios son incorporados en los Diez Mandamientos y ejemplificados en la vida de Cristo. Expresan el amor, la voluntad y los propósitos de Dios acerca de la conducta y de las relaciones humanas, y son obligatorios a todas las personas, en todas las épocas. Esos preceptos constituyen la base del concierto de Dios con Su pueblo y la norma del juicio de Dios. </a:t>
            </a:r>
            <a:endParaRPr lang="es-CO" dirty="0" smtClean="0"/>
          </a:p>
          <a:p>
            <a:pPr marL="0" indent="0">
              <a:buNone/>
            </a:pPr>
            <a:endParaRPr lang="es-CO" dirty="0"/>
          </a:p>
          <a:p>
            <a:pPr marL="0" indent="0">
              <a:buNone/>
            </a:pPr>
            <a:r>
              <a:rPr lang="es-CO" dirty="0" smtClean="0"/>
              <a:t>Soporte Bíblico: </a:t>
            </a:r>
            <a:r>
              <a:rPr lang="es-CO" dirty="0" smtClean="0">
                <a:solidFill>
                  <a:srgbClr val="FF0000"/>
                </a:solidFill>
              </a:rPr>
              <a:t>(Exo. </a:t>
            </a:r>
            <a:r>
              <a:rPr lang="es-CO" dirty="0">
                <a:solidFill>
                  <a:srgbClr val="FF0000"/>
                </a:solidFill>
              </a:rPr>
              <a:t>20:1-17; Mat. 5:17; Deut. 28:1-14; Sal. 19:7-13; Juan 14:15; Rom. 8:1-4; I Juan 5:3; Mat. 22:36-40; Efes. 2:8).</a:t>
            </a:r>
          </a:p>
          <a:p>
            <a:endParaRPr lang="es-CO" dirty="0"/>
          </a:p>
        </p:txBody>
      </p:sp>
      <p:pic>
        <p:nvPicPr>
          <p:cNvPr id="13316" name="Picture 4" descr="https://encrypted-tbn3.gstatic.com/images?q=tbn:ANd9GcSzrPNGTPC2YbtZ8KAPDYOx6oZoo8dEB4efduab7OgBSd5yoDTV52hnun0">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60232" y="188640"/>
            <a:ext cx="2232248" cy="13190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7715969"/>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80">
                                          <p:stCondLst>
                                            <p:cond delay="0"/>
                                          </p:stCondLst>
                                        </p:cTn>
                                        <p:tgtEl>
                                          <p:spTgt spid="3">
                                            <p:bg/>
                                          </p:spTgt>
                                        </p:tgtEl>
                                      </p:cBhvr>
                                    </p:animEffect>
                                    <p:anim calcmode="lin" valueType="num">
                                      <p:cBhvr>
                                        <p:cTn id="8" dur="1822" tmFilter="0,0; 0.14,0.36; 0.43,0.73; 0.71,0.91; 1.0,1.0">
                                          <p:stCondLst>
                                            <p:cond delay="0"/>
                                          </p:stCondLst>
                                        </p:cTn>
                                        <p:tgtEl>
                                          <p:spTgt spid="3">
                                            <p:bg/>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bg/>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bg/>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bg/>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bg/>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bg/>
                                          </p:spTgt>
                                        </p:tgtEl>
                                      </p:cBhvr>
                                      <p:to x="100000" y="60000"/>
                                    </p:animScale>
                                    <p:animScale>
                                      <p:cBhvr>
                                        <p:cTn id="14" dur="166" decel="50000">
                                          <p:stCondLst>
                                            <p:cond delay="676"/>
                                          </p:stCondLst>
                                        </p:cTn>
                                        <p:tgtEl>
                                          <p:spTgt spid="3">
                                            <p:bg/>
                                          </p:spTgt>
                                        </p:tgtEl>
                                      </p:cBhvr>
                                      <p:to x="100000" y="100000"/>
                                    </p:animScale>
                                    <p:animScale>
                                      <p:cBhvr>
                                        <p:cTn id="15" dur="26">
                                          <p:stCondLst>
                                            <p:cond delay="1312"/>
                                          </p:stCondLst>
                                        </p:cTn>
                                        <p:tgtEl>
                                          <p:spTgt spid="3">
                                            <p:bg/>
                                          </p:spTgt>
                                        </p:tgtEl>
                                      </p:cBhvr>
                                      <p:to x="100000" y="80000"/>
                                    </p:animScale>
                                    <p:animScale>
                                      <p:cBhvr>
                                        <p:cTn id="16" dur="166" decel="50000">
                                          <p:stCondLst>
                                            <p:cond delay="1338"/>
                                          </p:stCondLst>
                                        </p:cTn>
                                        <p:tgtEl>
                                          <p:spTgt spid="3">
                                            <p:bg/>
                                          </p:spTgt>
                                        </p:tgtEl>
                                      </p:cBhvr>
                                      <p:to x="100000" y="100000"/>
                                    </p:animScale>
                                    <p:animScale>
                                      <p:cBhvr>
                                        <p:cTn id="17" dur="26">
                                          <p:stCondLst>
                                            <p:cond delay="1642"/>
                                          </p:stCondLst>
                                        </p:cTn>
                                        <p:tgtEl>
                                          <p:spTgt spid="3">
                                            <p:bg/>
                                          </p:spTgt>
                                        </p:tgtEl>
                                      </p:cBhvr>
                                      <p:to x="100000" y="90000"/>
                                    </p:animScale>
                                    <p:animScale>
                                      <p:cBhvr>
                                        <p:cTn id="18" dur="166" decel="50000">
                                          <p:stCondLst>
                                            <p:cond delay="1668"/>
                                          </p:stCondLst>
                                        </p:cTn>
                                        <p:tgtEl>
                                          <p:spTgt spid="3">
                                            <p:bg/>
                                          </p:spTgt>
                                        </p:tgtEl>
                                      </p:cBhvr>
                                      <p:to x="100000" y="100000"/>
                                    </p:animScale>
                                    <p:animScale>
                                      <p:cBhvr>
                                        <p:cTn id="19" dur="26">
                                          <p:stCondLst>
                                            <p:cond delay="1808"/>
                                          </p:stCondLst>
                                        </p:cTn>
                                        <p:tgtEl>
                                          <p:spTgt spid="3">
                                            <p:bg/>
                                          </p:spTgt>
                                        </p:tgtEl>
                                      </p:cBhvr>
                                      <p:to x="100000" y="95000"/>
                                    </p:animScale>
                                    <p:animScale>
                                      <p:cBhvr>
                                        <p:cTn id="20" dur="166" decel="50000">
                                          <p:stCondLst>
                                            <p:cond delay="1834"/>
                                          </p:stCondLst>
                                        </p:cTn>
                                        <p:tgtEl>
                                          <p:spTgt spid="3">
                                            <p:bg/>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wipe(down)">
                                      <p:cBhvr>
                                        <p:cTn id="25" dur="580">
                                          <p:stCondLst>
                                            <p:cond delay="0"/>
                                          </p:stCondLst>
                                        </p:cTn>
                                        <p:tgtEl>
                                          <p:spTgt spid="3">
                                            <p:txEl>
                                              <p:pRg st="0" end="0"/>
                                            </p:txEl>
                                          </p:spTgt>
                                        </p:tgtEl>
                                      </p:cBhvr>
                                    </p:animEffect>
                                    <p:anim calcmode="lin" valueType="num">
                                      <p:cBhvr>
                                        <p:cTn id="26"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0" end="0"/>
                                            </p:txEl>
                                          </p:spTgt>
                                        </p:tgtEl>
                                      </p:cBhvr>
                                      <p:to x="100000" y="60000"/>
                                    </p:animScale>
                                    <p:animScale>
                                      <p:cBhvr>
                                        <p:cTn id="32" dur="166" decel="50000">
                                          <p:stCondLst>
                                            <p:cond delay="676"/>
                                          </p:stCondLst>
                                        </p:cTn>
                                        <p:tgtEl>
                                          <p:spTgt spid="3">
                                            <p:txEl>
                                              <p:pRg st="0" end="0"/>
                                            </p:txEl>
                                          </p:spTgt>
                                        </p:tgtEl>
                                      </p:cBhvr>
                                      <p:to x="100000" y="100000"/>
                                    </p:animScale>
                                    <p:animScale>
                                      <p:cBhvr>
                                        <p:cTn id="33" dur="26">
                                          <p:stCondLst>
                                            <p:cond delay="1312"/>
                                          </p:stCondLst>
                                        </p:cTn>
                                        <p:tgtEl>
                                          <p:spTgt spid="3">
                                            <p:txEl>
                                              <p:pRg st="0" end="0"/>
                                            </p:txEl>
                                          </p:spTgt>
                                        </p:tgtEl>
                                      </p:cBhvr>
                                      <p:to x="100000" y="80000"/>
                                    </p:animScale>
                                    <p:animScale>
                                      <p:cBhvr>
                                        <p:cTn id="34" dur="166" decel="50000">
                                          <p:stCondLst>
                                            <p:cond delay="1338"/>
                                          </p:stCondLst>
                                        </p:cTn>
                                        <p:tgtEl>
                                          <p:spTgt spid="3">
                                            <p:txEl>
                                              <p:pRg st="0" end="0"/>
                                            </p:txEl>
                                          </p:spTgt>
                                        </p:tgtEl>
                                      </p:cBhvr>
                                      <p:to x="100000" y="100000"/>
                                    </p:animScale>
                                    <p:animScale>
                                      <p:cBhvr>
                                        <p:cTn id="35" dur="26">
                                          <p:stCondLst>
                                            <p:cond delay="1642"/>
                                          </p:stCondLst>
                                        </p:cTn>
                                        <p:tgtEl>
                                          <p:spTgt spid="3">
                                            <p:txEl>
                                              <p:pRg st="0" end="0"/>
                                            </p:txEl>
                                          </p:spTgt>
                                        </p:tgtEl>
                                      </p:cBhvr>
                                      <p:to x="100000" y="90000"/>
                                    </p:animScale>
                                    <p:animScale>
                                      <p:cBhvr>
                                        <p:cTn id="36" dur="166" decel="50000">
                                          <p:stCondLst>
                                            <p:cond delay="1668"/>
                                          </p:stCondLst>
                                        </p:cTn>
                                        <p:tgtEl>
                                          <p:spTgt spid="3">
                                            <p:txEl>
                                              <p:pRg st="0" end="0"/>
                                            </p:txEl>
                                          </p:spTgt>
                                        </p:tgtEl>
                                      </p:cBhvr>
                                      <p:to x="100000" y="100000"/>
                                    </p:animScale>
                                    <p:animScale>
                                      <p:cBhvr>
                                        <p:cTn id="37" dur="26">
                                          <p:stCondLst>
                                            <p:cond delay="1808"/>
                                          </p:stCondLst>
                                        </p:cTn>
                                        <p:tgtEl>
                                          <p:spTgt spid="3">
                                            <p:txEl>
                                              <p:pRg st="0" end="0"/>
                                            </p:txEl>
                                          </p:spTgt>
                                        </p:tgtEl>
                                      </p:cBhvr>
                                      <p:to x="100000" y="95000"/>
                                    </p:animScale>
                                    <p:animScale>
                                      <p:cBhvr>
                                        <p:cTn id="38" dur="166" decel="50000">
                                          <p:stCondLst>
                                            <p:cond delay="1834"/>
                                          </p:stCondLst>
                                        </p:cTn>
                                        <p:tgtEl>
                                          <p:spTgt spid="3">
                                            <p:txEl>
                                              <p:pRg st="0" end="0"/>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animEffect transition="in" filter="wipe(down)">
                                      <p:cBhvr>
                                        <p:cTn id="43" dur="580">
                                          <p:stCondLst>
                                            <p:cond delay="0"/>
                                          </p:stCondLst>
                                        </p:cTn>
                                        <p:tgtEl>
                                          <p:spTgt spid="3">
                                            <p:txEl>
                                              <p:pRg st="2" end="2"/>
                                            </p:txEl>
                                          </p:spTgt>
                                        </p:tgtEl>
                                      </p:cBhvr>
                                    </p:animEffect>
                                    <p:anim calcmode="lin" valueType="num">
                                      <p:cBhvr>
                                        <p:cTn id="4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2" end="2"/>
                                            </p:txEl>
                                          </p:spTgt>
                                        </p:tgtEl>
                                      </p:cBhvr>
                                      <p:to x="100000" y="60000"/>
                                    </p:animScale>
                                    <p:animScale>
                                      <p:cBhvr>
                                        <p:cTn id="50" dur="166" decel="50000">
                                          <p:stCondLst>
                                            <p:cond delay="676"/>
                                          </p:stCondLst>
                                        </p:cTn>
                                        <p:tgtEl>
                                          <p:spTgt spid="3">
                                            <p:txEl>
                                              <p:pRg st="2" end="2"/>
                                            </p:txEl>
                                          </p:spTgt>
                                        </p:tgtEl>
                                      </p:cBhvr>
                                      <p:to x="100000" y="100000"/>
                                    </p:animScale>
                                    <p:animScale>
                                      <p:cBhvr>
                                        <p:cTn id="51" dur="26">
                                          <p:stCondLst>
                                            <p:cond delay="1312"/>
                                          </p:stCondLst>
                                        </p:cTn>
                                        <p:tgtEl>
                                          <p:spTgt spid="3">
                                            <p:txEl>
                                              <p:pRg st="2" end="2"/>
                                            </p:txEl>
                                          </p:spTgt>
                                        </p:tgtEl>
                                      </p:cBhvr>
                                      <p:to x="100000" y="80000"/>
                                    </p:animScale>
                                    <p:animScale>
                                      <p:cBhvr>
                                        <p:cTn id="52" dur="166" decel="50000">
                                          <p:stCondLst>
                                            <p:cond delay="1338"/>
                                          </p:stCondLst>
                                        </p:cTn>
                                        <p:tgtEl>
                                          <p:spTgt spid="3">
                                            <p:txEl>
                                              <p:pRg st="2" end="2"/>
                                            </p:txEl>
                                          </p:spTgt>
                                        </p:tgtEl>
                                      </p:cBhvr>
                                      <p:to x="100000" y="100000"/>
                                    </p:animScale>
                                    <p:animScale>
                                      <p:cBhvr>
                                        <p:cTn id="53" dur="26">
                                          <p:stCondLst>
                                            <p:cond delay="1642"/>
                                          </p:stCondLst>
                                        </p:cTn>
                                        <p:tgtEl>
                                          <p:spTgt spid="3">
                                            <p:txEl>
                                              <p:pRg st="2" end="2"/>
                                            </p:txEl>
                                          </p:spTgt>
                                        </p:tgtEl>
                                      </p:cBhvr>
                                      <p:to x="100000" y="90000"/>
                                    </p:animScale>
                                    <p:animScale>
                                      <p:cBhvr>
                                        <p:cTn id="54" dur="166" decel="50000">
                                          <p:stCondLst>
                                            <p:cond delay="1668"/>
                                          </p:stCondLst>
                                        </p:cTn>
                                        <p:tgtEl>
                                          <p:spTgt spid="3">
                                            <p:txEl>
                                              <p:pRg st="2" end="2"/>
                                            </p:txEl>
                                          </p:spTgt>
                                        </p:tgtEl>
                                      </p:cBhvr>
                                      <p:to x="100000" y="100000"/>
                                    </p:animScale>
                                    <p:animScale>
                                      <p:cBhvr>
                                        <p:cTn id="55" dur="26">
                                          <p:stCondLst>
                                            <p:cond delay="1808"/>
                                          </p:stCondLst>
                                        </p:cTn>
                                        <p:tgtEl>
                                          <p:spTgt spid="3">
                                            <p:txEl>
                                              <p:pRg st="2" end="2"/>
                                            </p:txEl>
                                          </p:spTgt>
                                        </p:tgtEl>
                                      </p:cBhvr>
                                      <p:to x="100000" y="95000"/>
                                    </p:animScale>
                                    <p:animScale>
                                      <p:cBhvr>
                                        <p:cTn id="56"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5987008" cy="1143000"/>
          </a:xfrm>
        </p:spPr>
        <p:txBody>
          <a:bodyPr/>
          <a:lstStyle/>
          <a:p>
            <a:pPr algn="l"/>
            <a:r>
              <a:rPr lang="es-CO" b="1" dirty="0">
                <a:solidFill>
                  <a:srgbClr val="FF0000"/>
                </a:solidFill>
              </a:rPr>
              <a:t>20</a:t>
            </a:r>
            <a:r>
              <a:rPr lang="es-CO" dirty="0"/>
              <a:t>. </a:t>
            </a:r>
            <a:r>
              <a:rPr lang="es-CO" b="1" u="sng" dirty="0"/>
              <a:t>El Sábado</a:t>
            </a:r>
            <a:endParaRPr lang="es-CO" b="1" u="sng" dirty="0"/>
          </a:p>
        </p:txBody>
      </p:sp>
      <p:sp>
        <p:nvSpPr>
          <p:cNvPr id="3" name="2 Marcador de contenido"/>
          <p:cNvSpPr>
            <a:spLocks noGrp="1"/>
          </p:cNvSpPr>
          <p:nvPr>
            <p:ph idx="1"/>
          </p:nvPr>
        </p:nvSpPr>
        <p:spPr>
          <a:xfrm>
            <a:off x="467544" y="2060848"/>
            <a:ext cx="8229600" cy="4525963"/>
          </a:xfrm>
          <a:blipFill>
            <a:blip r:embed="rId2"/>
            <a:tile tx="0" ty="0" sx="100000" sy="100000" flip="none" algn="tl"/>
          </a:blipFill>
        </p:spPr>
        <p:txBody>
          <a:bodyPr>
            <a:normAutofit fontScale="85000" lnSpcReduction="20000"/>
          </a:bodyPr>
          <a:lstStyle/>
          <a:p>
            <a:pPr marL="0" indent="0">
              <a:buNone/>
            </a:pPr>
            <a:r>
              <a:rPr lang="es-CO" dirty="0" smtClean="0"/>
              <a:t>El </a:t>
            </a:r>
            <a:r>
              <a:rPr lang="es-CO" dirty="0"/>
              <a:t>bondadoso Creador, después de los seis </a:t>
            </a:r>
            <a:r>
              <a:rPr lang="es-CO" dirty="0" smtClean="0"/>
              <a:t>días </a:t>
            </a:r>
            <a:r>
              <a:rPr lang="es-CO" dirty="0"/>
              <a:t>de la Creación, descansó el séptimo día e instituyó el Sábado para todas las personas, como recordativo de la Creación. El cuarto mandamiento de la inmutable Ley de Dios requiere la observancia de este sábado del séptimo día como día de descanso, adoración y ministerio, en armonía con la enseñanza y práctica de Jesús, el Señor del Sábado. </a:t>
            </a:r>
            <a:endParaRPr lang="es-CO" dirty="0" smtClean="0"/>
          </a:p>
          <a:p>
            <a:pPr marL="0" indent="0">
              <a:buNone/>
            </a:pPr>
            <a:endParaRPr lang="es-CO" dirty="0"/>
          </a:p>
          <a:p>
            <a:pPr marL="0" indent="0">
              <a:buNone/>
            </a:pPr>
            <a:r>
              <a:rPr lang="es-CO" dirty="0" smtClean="0"/>
              <a:t>Soporte Bíblico: </a:t>
            </a:r>
            <a:r>
              <a:rPr lang="es-CO" dirty="0" smtClean="0">
                <a:solidFill>
                  <a:srgbClr val="FF0000"/>
                </a:solidFill>
              </a:rPr>
              <a:t>(Gén</a:t>
            </a:r>
            <a:r>
              <a:rPr lang="es-CO" dirty="0">
                <a:solidFill>
                  <a:srgbClr val="FF0000"/>
                </a:solidFill>
              </a:rPr>
              <a:t>. 2:1-3; </a:t>
            </a:r>
            <a:r>
              <a:rPr lang="es-CO" dirty="0" smtClean="0">
                <a:solidFill>
                  <a:srgbClr val="FF0000"/>
                </a:solidFill>
              </a:rPr>
              <a:t>Exo. </a:t>
            </a:r>
            <a:r>
              <a:rPr lang="es-CO" dirty="0">
                <a:solidFill>
                  <a:srgbClr val="FF0000"/>
                </a:solidFill>
              </a:rPr>
              <a:t>20:8-11; 31:12-17; Lucas 4:16; Heb. 4:1-11; Deut. 5:12-15; Isa. 56:5 y 6; 58:13 y 14; Lev. 23:32; Mar. 2:27 y 28).</a:t>
            </a:r>
          </a:p>
          <a:p>
            <a:endParaRPr lang="es-CO" dirty="0"/>
          </a:p>
        </p:txBody>
      </p:sp>
      <p:pic>
        <p:nvPicPr>
          <p:cNvPr id="14340" name="Picture 4" descr="https://encrypted-tbn3.gstatic.com/images?q=tbn:ANd9GcQIGqgyr2U7j3NKeGgzHYEmdG7GWUHYP4aHA6AQe9B1giNBh34uhDT1qbDn">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28184" y="188640"/>
            <a:ext cx="2736304" cy="14767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6805961"/>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5554960" cy="1143000"/>
          </a:xfrm>
        </p:spPr>
        <p:txBody>
          <a:bodyPr/>
          <a:lstStyle/>
          <a:p>
            <a:pPr algn="l"/>
            <a:r>
              <a:rPr lang="es-CO" b="1" dirty="0">
                <a:solidFill>
                  <a:srgbClr val="FF0000"/>
                </a:solidFill>
              </a:rPr>
              <a:t>21</a:t>
            </a:r>
            <a:r>
              <a:rPr lang="es-CO" dirty="0"/>
              <a:t>. </a:t>
            </a:r>
            <a:r>
              <a:rPr lang="es-CO" b="1" u="sng" dirty="0"/>
              <a:t>Mayordomía</a:t>
            </a:r>
            <a:endParaRPr lang="es-CO" b="1" u="sng" dirty="0"/>
          </a:p>
        </p:txBody>
      </p:sp>
      <p:sp>
        <p:nvSpPr>
          <p:cNvPr id="3" name="2 Marcador de contenido"/>
          <p:cNvSpPr>
            <a:spLocks noGrp="1"/>
          </p:cNvSpPr>
          <p:nvPr>
            <p:ph idx="1"/>
          </p:nvPr>
        </p:nvSpPr>
        <p:spPr>
          <a:xfrm>
            <a:off x="323528" y="1772816"/>
            <a:ext cx="8229600" cy="4525963"/>
          </a:xfrm>
          <a:blipFill>
            <a:blip r:embed="rId2"/>
            <a:tile tx="0" ty="0" sx="100000" sy="100000" flip="none" algn="tl"/>
          </a:blipFill>
        </p:spPr>
        <p:txBody>
          <a:bodyPr>
            <a:normAutofit fontScale="85000" lnSpcReduction="20000"/>
          </a:bodyPr>
          <a:lstStyle/>
          <a:p>
            <a:pPr marL="0" indent="0">
              <a:buNone/>
            </a:pPr>
            <a:r>
              <a:rPr lang="es-CO" dirty="0" smtClean="0"/>
              <a:t>Somos </a:t>
            </a:r>
            <a:r>
              <a:rPr lang="es-CO" dirty="0"/>
              <a:t>mayordomos de Dios, responsables por el uso apropiado del tiempo y de las oportunidades, capacidades y posesiones, y de las bendiciones de la Tierra y sus recursos que Él colocó bajo nuestro cuidado. Reconocemos el derecho de propiedad de parte de Dios, por medio del fiel servicio a Él y a nuestros semejantes, y devolviendo los diezmos y dando ofrendas para la proclamación de Su Evangelio y para la manutención y el crecimiento de Su iglesia</a:t>
            </a:r>
            <a:r>
              <a:rPr lang="es-CO" dirty="0" smtClean="0"/>
              <a:t>.</a:t>
            </a:r>
          </a:p>
          <a:p>
            <a:pPr marL="0" indent="0">
              <a:buNone/>
            </a:pPr>
            <a:endParaRPr lang="es-CO" dirty="0"/>
          </a:p>
          <a:p>
            <a:pPr marL="0" indent="0">
              <a:buNone/>
            </a:pPr>
            <a:r>
              <a:rPr lang="es-CO" dirty="0" smtClean="0"/>
              <a:t>Soporte Bíblico:  </a:t>
            </a:r>
            <a:r>
              <a:rPr lang="es-CO" dirty="0">
                <a:solidFill>
                  <a:srgbClr val="FF0000"/>
                </a:solidFill>
              </a:rPr>
              <a:t>(Gén. 1:26-28; 2:15; </a:t>
            </a:r>
            <a:r>
              <a:rPr lang="es-CO" dirty="0" smtClean="0">
                <a:solidFill>
                  <a:srgbClr val="FF0000"/>
                </a:solidFill>
              </a:rPr>
              <a:t>Ageo </a:t>
            </a:r>
            <a:r>
              <a:rPr lang="es-CO" dirty="0">
                <a:solidFill>
                  <a:srgbClr val="FF0000"/>
                </a:solidFill>
              </a:rPr>
              <a:t>1:3-11; Mal. 3:8-12; Mat. 23:23; I Cor. 9:9-14).</a:t>
            </a:r>
          </a:p>
          <a:p>
            <a:endParaRPr lang="es-CO" dirty="0"/>
          </a:p>
        </p:txBody>
      </p:sp>
      <p:pic>
        <p:nvPicPr>
          <p:cNvPr id="15362" name="Picture 2" descr="https://encrypted-tbn0.gstatic.com/images?q=tbn:ANd9GcRji4287mH3yyzlY1Yb05jGMlSH0wRmxDL0eH75abgFbBj0_Gc8yJhzzQw">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44208" y="188640"/>
            <a:ext cx="2088232" cy="15121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2608784"/>
      </p:ext>
    </p:extLst>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5482952" cy="1143000"/>
          </a:xfrm>
        </p:spPr>
        <p:txBody>
          <a:bodyPr/>
          <a:lstStyle/>
          <a:p>
            <a:pPr algn="l"/>
            <a:r>
              <a:rPr lang="es-CO" b="1" dirty="0">
                <a:solidFill>
                  <a:srgbClr val="FF0000"/>
                </a:solidFill>
              </a:rPr>
              <a:t>22</a:t>
            </a:r>
            <a:r>
              <a:rPr lang="es-CO" dirty="0"/>
              <a:t>. </a:t>
            </a:r>
            <a:r>
              <a:rPr lang="es-CO" b="1" u="sng" dirty="0"/>
              <a:t>Conducta Cristiana</a:t>
            </a:r>
            <a:endParaRPr lang="es-CO" b="1" u="sng" dirty="0"/>
          </a:p>
        </p:txBody>
      </p:sp>
      <p:sp>
        <p:nvSpPr>
          <p:cNvPr id="3" name="2 Marcador de contenido"/>
          <p:cNvSpPr>
            <a:spLocks noGrp="1"/>
          </p:cNvSpPr>
          <p:nvPr>
            <p:ph idx="1"/>
          </p:nvPr>
        </p:nvSpPr>
        <p:spPr>
          <a:xfrm>
            <a:off x="467544" y="1844824"/>
            <a:ext cx="8229600" cy="4525963"/>
          </a:xfrm>
          <a:solidFill>
            <a:schemeClr val="accent3">
              <a:lumMod val="40000"/>
              <a:lumOff val="60000"/>
            </a:schemeClr>
          </a:solidFill>
        </p:spPr>
        <p:txBody>
          <a:bodyPr>
            <a:normAutofit fontScale="92500" lnSpcReduction="10000"/>
          </a:bodyPr>
          <a:lstStyle/>
          <a:p>
            <a:pPr marL="0" indent="0">
              <a:buNone/>
            </a:pPr>
            <a:r>
              <a:rPr lang="es-CO" dirty="0" smtClean="0"/>
              <a:t>Somos </a:t>
            </a:r>
            <a:r>
              <a:rPr lang="es-CO" dirty="0"/>
              <a:t>llamados para ser un pueblo piadoso, que piensa, siente y actúa de acuerdo con los principios del Cielo. Para que el Espíritu recree en nosotros el carácter de nuestro Señor, solo nos involucramos con aquellas cosas que producirán en nuestra vida, pureza, salud y alegría semejantes a las de Cristo. </a:t>
            </a:r>
            <a:endParaRPr lang="es-CO" dirty="0" smtClean="0"/>
          </a:p>
          <a:p>
            <a:pPr marL="0" indent="0">
              <a:buNone/>
            </a:pPr>
            <a:endParaRPr lang="es-CO" dirty="0"/>
          </a:p>
          <a:p>
            <a:pPr marL="0" indent="0">
              <a:buNone/>
            </a:pPr>
            <a:r>
              <a:rPr lang="es-CO" dirty="0" smtClean="0"/>
              <a:t>Soporte Bíblico: </a:t>
            </a:r>
            <a:r>
              <a:rPr lang="es-CO" dirty="0" smtClean="0">
                <a:solidFill>
                  <a:srgbClr val="FF0000"/>
                </a:solidFill>
              </a:rPr>
              <a:t>(I </a:t>
            </a:r>
            <a:r>
              <a:rPr lang="es-CO" dirty="0">
                <a:solidFill>
                  <a:srgbClr val="FF0000"/>
                </a:solidFill>
              </a:rPr>
              <a:t>Juan 2:6; Efes. 5:1-13; Rom. 12:1 y 2; I Cor. 6:19 y 20; 10:31; I Tim. 2:9 y 10; Lev. 11:1-47; II Cor. 7:1; I Pedro 3:1-4; II Cor. 10:5; Filip. 4:8).</a:t>
            </a:r>
          </a:p>
          <a:p>
            <a:endParaRPr lang="es-CO" dirty="0"/>
          </a:p>
        </p:txBody>
      </p:sp>
      <p:pic>
        <p:nvPicPr>
          <p:cNvPr id="16386" name="Picture 2" descr="https://encrypted-tbn1.gstatic.com/images?q=tbn:ANd9GcT_v8MjZXeu2Vy14pnVHVAABqZmRTzfTaQjh8PED8muxo_DK8y1rrLzvW8">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0232" y="116632"/>
            <a:ext cx="2160240" cy="14363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1152430"/>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circle(in)">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059016" cy="1143000"/>
          </a:xfrm>
        </p:spPr>
        <p:txBody>
          <a:bodyPr/>
          <a:lstStyle/>
          <a:p>
            <a:pPr algn="l"/>
            <a:r>
              <a:rPr lang="es-CO" b="1" dirty="0">
                <a:solidFill>
                  <a:srgbClr val="FF0000"/>
                </a:solidFill>
              </a:rPr>
              <a:t>23</a:t>
            </a:r>
            <a:r>
              <a:rPr lang="es-CO" dirty="0"/>
              <a:t>. </a:t>
            </a:r>
            <a:r>
              <a:rPr lang="es-CO" b="1" u="sng" dirty="0"/>
              <a:t>Matrimonio y Familia</a:t>
            </a:r>
            <a:endParaRPr lang="es-CO" b="1" u="sng" dirty="0"/>
          </a:p>
        </p:txBody>
      </p:sp>
      <p:sp>
        <p:nvSpPr>
          <p:cNvPr id="3" name="2 Marcador de contenido"/>
          <p:cNvSpPr>
            <a:spLocks noGrp="1"/>
          </p:cNvSpPr>
          <p:nvPr>
            <p:ph idx="1"/>
          </p:nvPr>
        </p:nvSpPr>
        <p:spPr>
          <a:xfrm>
            <a:off x="395536" y="1772816"/>
            <a:ext cx="8229600" cy="4752528"/>
          </a:xfrm>
          <a:solidFill>
            <a:schemeClr val="accent3">
              <a:lumMod val="20000"/>
              <a:lumOff val="80000"/>
            </a:schemeClr>
          </a:solidFill>
        </p:spPr>
        <p:txBody>
          <a:bodyPr>
            <a:normAutofit fontScale="77500" lnSpcReduction="20000"/>
          </a:bodyPr>
          <a:lstStyle/>
          <a:p>
            <a:pPr marL="0" indent="0">
              <a:buNone/>
            </a:pPr>
            <a:r>
              <a:rPr lang="es-CO" dirty="0" smtClean="0"/>
              <a:t>El </a:t>
            </a:r>
            <a:r>
              <a:rPr lang="es-CO" dirty="0"/>
              <a:t>casamiento fue divinamente establecido en el Edén y confirmado por Jesús como unión vitalicia entre un hombre y una mujer, en amoroso compañerismo. Para el cristiano, el compromiso matrimonial es con Dios, y con el cónyuge, y solamente debe ser asumido entre parejas que comparten la misma fe. Referente al divorcio, Jesús enseñó que la persona que se divorcia del cónyuge, a no ser por causa de fornicación, y se casa con otro, comete adulterio. Dios bendice a la familia y quiere que sus miembros se ayuden uno al otro a alcanzar completa madurez. Los padres deben educar sus hijos a amar al Señor y a obedecerle</a:t>
            </a:r>
            <a:r>
              <a:rPr lang="es-CO" dirty="0" smtClean="0"/>
              <a:t>.</a:t>
            </a:r>
          </a:p>
          <a:p>
            <a:pPr marL="0" indent="0">
              <a:buNone/>
            </a:pPr>
            <a:r>
              <a:rPr lang="es-CO" dirty="0" smtClean="0"/>
              <a:t>Soporte Bíblico: </a:t>
            </a:r>
            <a:r>
              <a:rPr lang="es-CO" dirty="0" smtClean="0">
                <a:solidFill>
                  <a:srgbClr val="FF0000"/>
                </a:solidFill>
              </a:rPr>
              <a:t>(Gén</a:t>
            </a:r>
            <a:r>
              <a:rPr lang="es-CO" dirty="0">
                <a:solidFill>
                  <a:srgbClr val="FF0000"/>
                </a:solidFill>
              </a:rPr>
              <a:t>. 2:18-25; Deut. 6:5-9; Juan 2:1-11; Efes. 5:21-33; Mat. 5:31 y 32; 19:3-9; Prov. 22:6; Efes. 6:1-4; Mal. 4:5 y 6; Mar. 10:11 y 12; Lucas 16:18; I Cor. 7:10 y 11).</a:t>
            </a:r>
          </a:p>
          <a:p>
            <a:endParaRPr lang="es-CO" dirty="0">
              <a:solidFill>
                <a:srgbClr val="FF0000"/>
              </a:solidFill>
            </a:endParaRPr>
          </a:p>
        </p:txBody>
      </p:sp>
      <p:pic>
        <p:nvPicPr>
          <p:cNvPr id="17410" name="Picture 2" descr="https://encrypted-tbn2.gstatic.com/images?q=tbn:ANd9GcTCX_BCd5uI4bKD4hYGdu6cWMYWCuUQCIAB09iimwdS10u0LWrymqTTMA">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6296" y="116632"/>
            <a:ext cx="1440160" cy="14596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2480271"/>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347048" cy="1143000"/>
          </a:xfrm>
        </p:spPr>
        <p:txBody>
          <a:bodyPr>
            <a:normAutofit fontScale="90000"/>
          </a:bodyPr>
          <a:lstStyle/>
          <a:p>
            <a:pPr algn="l"/>
            <a:r>
              <a:rPr lang="es-CO" b="1" dirty="0">
                <a:solidFill>
                  <a:srgbClr val="FF0000"/>
                </a:solidFill>
              </a:rPr>
              <a:t>24</a:t>
            </a:r>
            <a:r>
              <a:rPr lang="es-CO" sz="4000" dirty="0"/>
              <a:t>. </a:t>
            </a:r>
            <a:r>
              <a:rPr lang="es-CO" sz="4000" b="1" u="sng" dirty="0"/>
              <a:t>El Ministerio de Cristo en el Santuario Celestial</a:t>
            </a:r>
            <a:endParaRPr lang="es-CO" b="1" u="sng" dirty="0"/>
          </a:p>
        </p:txBody>
      </p:sp>
      <p:sp>
        <p:nvSpPr>
          <p:cNvPr id="3" name="2 Marcador de contenido"/>
          <p:cNvSpPr>
            <a:spLocks noGrp="1"/>
          </p:cNvSpPr>
          <p:nvPr>
            <p:ph idx="1"/>
          </p:nvPr>
        </p:nvSpPr>
        <p:spPr>
          <a:xfrm>
            <a:off x="179512" y="1844824"/>
            <a:ext cx="8640960" cy="4752528"/>
          </a:xfrm>
          <a:solidFill>
            <a:schemeClr val="accent4">
              <a:lumMod val="20000"/>
              <a:lumOff val="80000"/>
            </a:schemeClr>
          </a:solidFill>
        </p:spPr>
        <p:txBody>
          <a:bodyPr>
            <a:normAutofit fontScale="77500" lnSpcReduction="20000"/>
          </a:bodyPr>
          <a:lstStyle/>
          <a:p>
            <a:pPr marL="0" indent="0">
              <a:buNone/>
            </a:pPr>
            <a:r>
              <a:rPr lang="es-CO" dirty="0" smtClean="0"/>
              <a:t>Hay </a:t>
            </a:r>
            <a:r>
              <a:rPr lang="es-CO" dirty="0"/>
              <a:t>un santuario en el Cielo. En él, Cristo intercede en nuestro favor, haciendo accesibles a los creyentes los beneficios de Su </a:t>
            </a:r>
            <a:r>
              <a:rPr lang="es-CO" dirty="0" smtClean="0"/>
              <a:t>sacrificio </a:t>
            </a:r>
            <a:r>
              <a:rPr lang="es-CO" dirty="0"/>
              <a:t>expiatorio ofrecido una vez por todas, en la cruz. Él es nuestro gran Sumo Sacerdote y comenzó Su ministerio intercesor en ocasión de Su ascensión. En 1844, a final del período profético de los 2.300 días, inició la segunda y última etapa de Su ministerio expiatorio. El </a:t>
            </a:r>
            <a:r>
              <a:rPr lang="es-CO" dirty="0" smtClean="0"/>
              <a:t>juicio </a:t>
            </a:r>
            <a:r>
              <a:rPr lang="es-CO" dirty="0"/>
              <a:t>investigador revela a los seres celestiales quien entre los muertos será digno de formar parte en la primera resurrección. También se hace </a:t>
            </a:r>
            <a:r>
              <a:rPr lang="es-CO" dirty="0" smtClean="0"/>
              <a:t>manifestó </a:t>
            </a:r>
            <a:r>
              <a:rPr lang="es-CO" dirty="0"/>
              <a:t>quien, entre los vivos, está preparado para la traslación a Su reino eterno. La terminación del ministerio de Cristo señalará el fin del tiempo de gracia para los seres humanos, antes del Segundo advenimiento. </a:t>
            </a:r>
            <a:endParaRPr lang="es-CO" dirty="0" smtClean="0"/>
          </a:p>
          <a:p>
            <a:pPr marL="0" indent="0">
              <a:buNone/>
            </a:pPr>
            <a:r>
              <a:rPr lang="es-CO" dirty="0" smtClean="0"/>
              <a:t>Soporte Bíblico: </a:t>
            </a:r>
            <a:r>
              <a:rPr lang="es-CO" dirty="0" smtClean="0">
                <a:solidFill>
                  <a:srgbClr val="FF0000"/>
                </a:solidFill>
              </a:rPr>
              <a:t>(Heb</a:t>
            </a:r>
            <a:r>
              <a:rPr lang="es-CO" dirty="0">
                <a:solidFill>
                  <a:srgbClr val="FF0000"/>
                </a:solidFill>
              </a:rPr>
              <a:t>. 1:3; 8:1-5; 9:11-28; Dan. 7:9-27; 8:13 y 14; 9:24-27; Núm. 14:34; </a:t>
            </a:r>
            <a:r>
              <a:rPr lang="es-CO" dirty="0" smtClean="0">
                <a:solidFill>
                  <a:srgbClr val="FF0000"/>
                </a:solidFill>
              </a:rPr>
              <a:t>Eze. </a:t>
            </a:r>
            <a:r>
              <a:rPr lang="es-CO" dirty="0">
                <a:solidFill>
                  <a:srgbClr val="FF0000"/>
                </a:solidFill>
              </a:rPr>
              <a:t>4:6; Mal. 3:1; Lev. 16; Apoc. 14:12; 20:12; 22:12).</a:t>
            </a:r>
          </a:p>
          <a:p>
            <a:endParaRPr lang="es-CO" dirty="0"/>
          </a:p>
        </p:txBody>
      </p:sp>
      <p:pic>
        <p:nvPicPr>
          <p:cNvPr id="18434" name="Picture 2" descr="https://encrypted-tbn2.gstatic.com/images?q=tbn:ANd9GcSrSSbfBEaJclZHpd-2KXoyPNqslPRYnI-3y9K0Z7SHYL7L_XBo2ipyKD83">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240" y="332656"/>
            <a:ext cx="2232248" cy="13422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7990747"/>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80">
                                          <p:stCondLst>
                                            <p:cond delay="0"/>
                                          </p:stCondLst>
                                        </p:cTn>
                                        <p:tgtEl>
                                          <p:spTgt spid="3">
                                            <p:bg/>
                                          </p:spTgt>
                                        </p:tgtEl>
                                      </p:cBhvr>
                                    </p:animEffect>
                                    <p:anim calcmode="lin" valueType="num">
                                      <p:cBhvr>
                                        <p:cTn id="8" dur="1822" tmFilter="0,0; 0.14,0.36; 0.43,0.73; 0.71,0.91; 1.0,1.0">
                                          <p:stCondLst>
                                            <p:cond delay="0"/>
                                          </p:stCondLst>
                                        </p:cTn>
                                        <p:tgtEl>
                                          <p:spTgt spid="3">
                                            <p:bg/>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bg/>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bg/>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bg/>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bg/>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bg/>
                                          </p:spTgt>
                                        </p:tgtEl>
                                      </p:cBhvr>
                                      <p:to x="100000" y="60000"/>
                                    </p:animScale>
                                    <p:animScale>
                                      <p:cBhvr>
                                        <p:cTn id="14" dur="166" decel="50000">
                                          <p:stCondLst>
                                            <p:cond delay="676"/>
                                          </p:stCondLst>
                                        </p:cTn>
                                        <p:tgtEl>
                                          <p:spTgt spid="3">
                                            <p:bg/>
                                          </p:spTgt>
                                        </p:tgtEl>
                                      </p:cBhvr>
                                      <p:to x="100000" y="100000"/>
                                    </p:animScale>
                                    <p:animScale>
                                      <p:cBhvr>
                                        <p:cTn id="15" dur="26">
                                          <p:stCondLst>
                                            <p:cond delay="1312"/>
                                          </p:stCondLst>
                                        </p:cTn>
                                        <p:tgtEl>
                                          <p:spTgt spid="3">
                                            <p:bg/>
                                          </p:spTgt>
                                        </p:tgtEl>
                                      </p:cBhvr>
                                      <p:to x="100000" y="80000"/>
                                    </p:animScale>
                                    <p:animScale>
                                      <p:cBhvr>
                                        <p:cTn id="16" dur="166" decel="50000">
                                          <p:stCondLst>
                                            <p:cond delay="1338"/>
                                          </p:stCondLst>
                                        </p:cTn>
                                        <p:tgtEl>
                                          <p:spTgt spid="3">
                                            <p:bg/>
                                          </p:spTgt>
                                        </p:tgtEl>
                                      </p:cBhvr>
                                      <p:to x="100000" y="100000"/>
                                    </p:animScale>
                                    <p:animScale>
                                      <p:cBhvr>
                                        <p:cTn id="17" dur="26">
                                          <p:stCondLst>
                                            <p:cond delay="1642"/>
                                          </p:stCondLst>
                                        </p:cTn>
                                        <p:tgtEl>
                                          <p:spTgt spid="3">
                                            <p:bg/>
                                          </p:spTgt>
                                        </p:tgtEl>
                                      </p:cBhvr>
                                      <p:to x="100000" y="90000"/>
                                    </p:animScale>
                                    <p:animScale>
                                      <p:cBhvr>
                                        <p:cTn id="18" dur="166" decel="50000">
                                          <p:stCondLst>
                                            <p:cond delay="1668"/>
                                          </p:stCondLst>
                                        </p:cTn>
                                        <p:tgtEl>
                                          <p:spTgt spid="3">
                                            <p:bg/>
                                          </p:spTgt>
                                        </p:tgtEl>
                                      </p:cBhvr>
                                      <p:to x="100000" y="100000"/>
                                    </p:animScale>
                                    <p:animScale>
                                      <p:cBhvr>
                                        <p:cTn id="19" dur="26">
                                          <p:stCondLst>
                                            <p:cond delay="1808"/>
                                          </p:stCondLst>
                                        </p:cTn>
                                        <p:tgtEl>
                                          <p:spTgt spid="3">
                                            <p:bg/>
                                          </p:spTgt>
                                        </p:tgtEl>
                                      </p:cBhvr>
                                      <p:to x="100000" y="95000"/>
                                    </p:animScale>
                                    <p:animScale>
                                      <p:cBhvr>
                                        <p:cTn id="20" dur="166" decel="50000">
                                          <p:stCondLst>
                                            <p:cond delay="1834"/>
                                          </p:stCondLst>
                                        </p:cTn>
                                        <p:tgtEl>
                                          <p:spTgt spid="3">
                                            <p:bg/>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wipe(down)">
                                      <p:cBhvr>
                                        <p:cTn id="25" dur="580">
                                          <p:stCondLst>
                                            <p:cond delay="0"/>
                                          </p:stCondLst>
                                        </p:cTn>
                                        <p:tgtEl>
                                          <p:spTgt spid="3">
                                            <p:txEl>
                                              <p:pRg st="0" end="0"/>
                                            </p:txEl>
                                          </p:spTgt>
                                        </p:tgtEl>
                                      </p:cBhvr>
                                    </p:animEffect>
                                    <p:anim calcmode="lin" valueType="num">
                                      <p:cBhvr>
                                        <p:cTn id="26"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0" end="0"/>
                                            </p:txEl>
                                          </p:spTgt>
                                        </p:tgtEl>
                                      </p:cBhvr>
                                      <p:to x="100000" y="60000"/>
                                    </p:animScale>
                                    <p:animScale>
                                      <p:cBhvr>
                                        <p:cTn id="32" dur="166" decel="50000">
                                          <p:stCondLst>
                                            <p:cond delay="676"/>
                                          </p:stCondLst>
                                        </p:cTn>
                                        <p:tgtEl>
                                          <p:spTgt spid="3">
                                            <p:txEl>
                                              <p:pRg st="0" end="0"/>
                                            </p:txEl>
                                          </p:spTgt>
                                        </p:tgtEl>
                                      </p:cBhvr>
                                      <p:to x="100000" y="100000"/>
                                    </p:animScale>
                                    <p:animScale>
                                      <p:cBhvr>
                                        <p:cTn id="33" dur="26">
                                          <p:stCondLst>
                                            <p:cond delay="1312"/>
                                          </p:stCondLst>
                                        </p:cTn>
                                        <p:tgtEl>
                                          <p:spTgt spid="3">
                                            <p:txEl>
                                              <p:pRg st="0" end="0"/>
                                            </p:txEl>
                                          </p:spTgt>
                                        </p:tgtEl>
                                      </p:cBhvr>
                                      <p:to x="100000" y="80000"/>
                                    </p:animScale>
                                    <p:animScale>
                                      <p:cBhvr>
                                        <p:cTn id="34" dur="166" decel="50000">
                                          <p:stCondLst>
                                            <p:cond delay="1338"/>
                                          </p:stCondLst>
                                        </p:cTn>
                                        <p:tgtEl>
                                          <p:spTgt spid="3">
                                            <p:txEl>
                                              <p:pRg st="0" end="0"/>
                                            </p:txEl>
                                          </p:spTgt>
                                        </p:tgtEl>
                                      </p:cBhvr>
                                      <p:to x="100000" y="100000"/>
                                    </p:animScale>
                                    <p:animScale>
                                      <p:cBhvr>
                                        <p:cTn id="35" dur="26">
                                          <p:stCondLst>
                                            <p:cond delay="1642"/>
                                          </p:stCondLst>
                                        </p:cTn>
                                        <p:tgtEl>
                                          <p:spTgt spid="3">
                                            <p:txEl>
                                              <p:pRg st="0" end="0"/>
                                            </p:txEl>
                                          </p:spTgt>
                                        </p:tgtEl>
                                      </p:cBhvr>
                                      <p:to x="100000" y="90000"/>
                                    </p:animScale>
                                    <p:animScale>
                                      <p:cBhvr>
                                        <p:cTn id="36" dur="166" decel="50000">
                                          <p:stCondLst>
                                            <p:cond delay="1668"/>
                                          </p:stCondLst>
                                        </p:cTn>
                                        <p:tgtEl>
                                          <p:spTgt spid="3">
                                            <p:txEl>
                                              <p:pRg st="0" end="0"/>
                                            </p:txEl>
                                          </p:spTgt>
                                        </p:tgtEl>
                                      </p:cBhvr>
                                      <p:to x="100000" y="100000"/>
                                    </p:animScale>
                                    <p:animScale>
                                      <p:cBhvr>
                                        <p:cTn id="37" dur="26">
                                          <p:stCondLst>
                                            <p:cond delay="1808"/>
                                          </p:stCondLst>
                                        </p:cTn>
                                        <p:tgtEl>
                                          <p:spTgt spid="3">
                                            <p:txEl>
                                              <p:pRg st="0" end="0"/>
                                            </p:txEl>
                                          </p:spTgt>
                                        </p:tgtEl>
                                      </p:cBhvr>
                                      <p:to x="100000" y="95000"/>
                                    </p:animScale>
                                    <p:animScale>
                                      <p:cBhvr>
                                        <p:cTn id="38" dur="166" decel="50000">
                                          <p:stCondLst>
                                            <p:cond delay="1834"/>
                                          </p:stCondLst>
                                        </p:cTn>
                                        <p:tgtEl>
                                          <p:spTgt spid="3">
                                            <p:txEl>
                                              <p:pRg st="0" end="0"/>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1" end="1"/>
                                            </p:txEl>
                                          </p:spTgt>
                                        </p:tgtEl>
                                        <p:attrNameLst>
                                          <p:attrName>style.visibility</p:attrName>
                                        </p:attrNameLst>
                                      </p:cBhvr>
                                      <p:to>
                                        <p:strVal val="visible"/>
                                      </p:to>
                                    </p:set>
                                    <p:animEffect transition="in" filter="wipe(down)">
                                      <p:cBhvr>
                                        <p:cTn id="43" dur="580">
                                          <p:stCondLst>
                                            <p:cond delay="0"/>
                                          </p:stCondLst>
                                        </p:cTn>
                                        <p:tgtEl>
                                          <p:spTgt spid="3">
                                            <p:txEl>
                                              <p:pRg st="1" end="1"/>
                                            </p:txEl>
                                          </p:spTgt>
                                        </p:tgtEl>
                                      </p:cBhvr>
                                    </p:animEffect>
                                    <p:anim calcmode="lin" valueType="num">
                                      <p:cBhvr>
                                        <p:cTn id="44"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1" end="1"/>
                                            </p:txEl>
                                          </p:spTgt>
                                        </p:tgtEl>
                                      </p:cBhvr>
                                      <p:to x="100000" y="60000"/>
                                    </p:animScale>
                                    <p:animScale>
                                      <p:cBhvr>
                                        <p:cTn id="50" dur="166" decel="50000">
                                          <p:stCondLst>
                                            <p:cond delay="676"/>
                                          </p:stCondLst>
                                        </p:cTn>
                                        <p:tgtEl>
                                          <p:spTgt spid="3">
                                            <p:txEl>
                                              <p:pRg st="1" end="1"/>
                                            </p:txEl>
                                          </p:spTgt>
                                        </p:tgtEl>
                                      </p:cBhvr>
                                      <p:to x="100000" y="100000"/>
                                    </p:animScale>
                                    <p:animScale>
                                      <p:cBhvr>
                                        <p:cTn id="51" dur="26">
                                          <p:stCondLst>
                                            <p:cond delay="1312"/>
                                          </p:stCondLst>
                                        </p:cTn>
                                        <p:tgtEl>
                                          <p:spTgt spid="3">
                                            <p:txEl>
                                              <p:pRg st="1" end="1"/>
                                            </p:txEl>
                                          </p:spTgt>
                                        </p:tgtEl>
                                      </p:cBhvr>
                                      <p:to x="100000" y="80000"/>
                                    </p:animScale>
                                    <p:animScale>
                                      <p:cBhvr>
                                        <p:cTn id="52" dur="166" decel="50000">
                                          <p:stCondLst>
                                            <p:cond delay="1338"/>
                                          </p:stCondLst>
                                        </p:cTn>
                                        <p:tgtEl>
                                          <p:spTgt spid="3">
                                            <p:txEl>
                                              <p:pRg st="1" end="1"/>
                                            </p:txEl>
                                          </p:spTgt>
                                        </p:tgtEl>
                                      </p:cBhvr>
                                      <p:to x="100000" y="100000"/>
                                    </p:animScale>
                                    <p:animScale>
                                      <p:cBhvr>
                                        <p:cTn id="53" dur="26">
                                          <p:stCondLst>
                                            <p:cond delay="1642"/>
                                          </p:stCondLst>
                                        </p:cTn>
                                        <p:tgtEl>
                                          <p:spTgt spid="3">
                                            <p:txEl>
                                              <p:pRg st="1" end="1"/>
                                            </p:txEl>
                                          </p:spTgt>
                                        </p:tgtEl>
                                      </p:cBhvr>
                                      <p:to x="100000" y="90000"/>
                                    </p:animScale>
                                    <p:animScale>
                                      <p:cBhvr>
                                        <p:cTn id="54" dur="166" decel="50000">
                                          <p:stCondLst>
                                            <p:cond delay="1668"/>
                                          </p:stCondLst>
                                        </p:cTn>
                                        <p:tgtEl>
                                          <p:spTgt spid="3">
                                            <p:txEl>
                                              <p:pRg st="1" end="1"/>
                                            </p:txEl>
                                          </p:spTgt>
                                        </p:tgtEl>
                                      </p:cBhvr>
                                      <p:to x="100000" y="100000"/>
                                    </p:animScale>
                                    <p:animScale>
                                      <p:cBhvr>
                                        <p:cTn id="55" dur="26">
                                          <p:stCondLst>
                                            <p:cond delay="1808"/>
                                          </p:stCondLst>
                                        </p:cTn>
                                        <p:tgtEl>
                                          <p:spTgt spid="3">
                                            <p:txEl>
                                              <p:pRg st="1" end="1"/>
                                            </p:txEl>
                                          </p:spTgt>
                                        </p:tgtEl>
                                      </p:cBhvr>
                                      <p:to x="100000" y="95000"/>
                                    </p:animScale>
                                    <p:animScale>
                                      <p:cBhvr>
                                        <p:cTn id="56" dur="166" decel="50000">
                                          <p:stCondLst>
                                            <p:cond delay="1834"/>
                                          </p:stCondLst>
                                        </p:cTn>
                                        <p:tgtEl>
                                          <p:spTgt spid="3">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260648"/>
            <a:ext cx="6552728" cy="1143000"/>
          </a:xfrm>
        </p:spPr>
        <p:txBody>
          <a:bodyPr>
            <a:normAutofit fontScale="90000"/>
          </a:bodyPr>
          <a:lstStyle/>
          <a:p>
            <a:pPr algn="l"/>
            <a:r>
              <a:rPr lang="es-CO" b="1" dirty="0">
                <a:solidFill>
                  <a:srgbClr val="FF0000"/>
                </a:solidFill>
              </a:rPr>
              <a:t>25</a:t>
            </a:r>
            <a:r>
              <a:rPr lang="es-CO" dirty="0"/>
              <a:t>. </a:t>
            </a:r>
            <a:r>
              <a:rPr lang="es-CO" sz="4000" b="1" u="sng" dirty="0"/>
              <a:t>La Segunda Venida de Cristo</a:t>
            </a:r>
            <a:endParaRPr lang="es-CO" sz="4000" b="1" u="sng" dirty="0"/>
          </a:p>
        </p:txBody>
      </p:sp>
      <p:sp>
        <p:nvSpPr>
          <p:cNvPr id="3" name="2 Marcador de contenido"/>
          <p:cNvSpPr>
            <a:spLocks noGrp="1"/>
          </p:cNvSpPr>
          <p:nvPr>
            <p:ph idx="1"/>
          </p:nvPr>
        </p:nvSpPr>
        <p:spPr>
          <a:xfrm>
            <a:off x="395536" y="1844824"/>
            <a:ext cx="8229600" cy="4525963"/>
          </a:xfrm>
          <a:solidFill>
            <a:schemeClr val="accent5">
              <a:lumMod val="20000"/>
              <a:lumOff val="80000"/>
            </a:schemeClr>
          </a:solidFill>
        </p:spPr>
        <p:txBody>
          <a:bodyPr/>
          <a:lstStyle/>
          <a:p>
            <a:pPr marL="0" indent="0">
              <a:buNone/>
            </a:pPr>
            <a:r>
              <a:rPr lang="es-CO" dirty="0" smtClean="0"/>
              <a:t>La </a:t>
            </a:r>
            <a:r>
              <a:rPr lang="es-CO" dirty="0"/>
              <a:t>segunda venida de Cristo es la bendita esperanza de la Iglesia. La venida del Salvador será literal, personal, visible y universal. </a:t>
            </a:r>
            <a:endParaRPr lang="es-CO" dirty="0" smtClean="0"/>
          </a:p>
          <a:p>
            <a:pPr marL="0" indent="0">
              <a:buNone/>
            </a:pPr>
            <a:endParaRPr lang="es-CO" dirty="0"/>
          </a:p>
          <a:p>
            <a:pPr marL="0" indent="0">
              <a:buNone/>
            </a:pPr>
            <a:r>
              <a:rPr lang="es-CO" dirty="0" smtClean="0"/>
              <a:t>Soporte Bíblico: </a:t>
            </a:r>
            <a:r>
              <a:rPr lang="es-CO" dirty="0" smtClean="0">
                <a:solidFill>
                  <a:srgbClr val="FF0000"/>
                </a:solidFill>
              </a:rPr>
              <a:t>(Tito </a:t>
            </a:r>
            <a:r>
              <a:rPr lang="es-CO" dirty="0">
                <a:solidFill>
                  <a:srgbClr val="FF0000"/>
                </a:solidFill>
              </a:rPr>
              <a:t>2:13; Juan 14:1-3; Hechos 1:9-11; I Tes. 4:16 y 17; I Cor. 15:51-54; II Tes. 2:8; Mat. 24; Mar. 13; Lucas 21; II Tim. 3:1-5; Joel 3:9-16; Heb. 9:28).</a:t>
            </a:r>
          </a:p>
        </p:txBody>
      </p:sp>
      <p:pic>
        <p:nvPicPr>
          <p:cNvPr id="19458" name="Picture 2" descr="https://encrypted-tbn3.gstatic.com/images?q=tbn:ANd9GcR-LZ2L23nC6Exr9IR4xGeAd7yYsKp1lpgtOYyJsNG5KA6xLgHLVRYDKA">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48264" y="188640"/>
            <a:ext cx="2016224" cy="15053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1988704"/>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3">
                                            <p:bg/>
                                          </p:spTgt>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8" presetClass="emph" presetSubtype="0" fill="hold" grpId="0" nodeType="clickEffect">
                                  <p:stCondLst>
                                    <p:cond delay="0"/>
                                  </p:stCondLst>
                                  <p:childTnLst>
                                    <p:animRot by="21600000">
                                      <p:cBhvr>
                                        <p:cTn id="10" dur="2000" fill="hold"/>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8" presetClass="emph" presetSubtype="0" fill="hold" grpId="0" nodeType="clickEffect">
                                  <p:stCondLst>
                                    <p:cond delay="0"/>
                                  </p:stCondLst>
                                  <p:childTnLst>
                                    <p:animRot by="21600000">
                                      <p:cBhvr>
                                        <p:cTn id="14" dur="2000" fill="hold"/>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347048" cy="1143000"/>
          </a:xfrm>
        </p:spPr>
        <p:txBody>
          <a:bodyPr/>
          <a:lstStyle/>
          <a:p>
            <a:pPr algn="l"/>
            <a:r>
              <a:rPr lang="es-CO" b="1" dirty="0">
                <a:solidFill>
                  <a:srgbClr val="FF0000"/>
                </a:solidFill>
              </a:rPr>
              <a:t>26</a:t>
            </a:r>
            <a:r>
              <a:rPr lang="es-CO" dirty="0"/>
              <a:t>. </a:t>
            </a:r>
            <a:r>
              <a:rPr lang="es-CO" b="1" u="sng" dirty="0"/>
              <a:t>Muerte y Resurrección</a:t>
            </a:r>
            <a:endParaRPr lang="es-CO" b="1" u="sng" dirty="0"/>
          </a:p>
        </p:txBody>
      </p:sp>
      <p:sp>
        <p:nvSpPr>
          <p:cNvPr id="3" name="2 Marcador de contenido"/>
          <p:cNvSpPr>
            <a:spLocks noGrp="1"/>
          </p:cNvSpPr>
          <p:nvPr>
            <p:ph idx="1"/>
          </p:nvPr>
        </p:nvSpPr>
        <p:spPr>
          <a:xfrm>
            <a:off x="467544" y="1700808"/>
            <a:ext cx="8229600" cy="4525963"/>
          </a:xfrm>
          <a:solidFill>
            <a:schemeClr val="accent6">
              <a:lumMod val="20000"/>
              <a:lumOff val="80000"/>
            </a:schemeClr>
          </a:solidFill>
        </p:spPr>
        <p:txBody>
          <a:bodyPr>
            <a:normAutofit lnSpcReduction="10000"/>
          </a:bodyPr>
          <a:lstStyle/>
          <a:p>
            <a:pPr marL="0" indent="0">
              <a:buNone/>
            </a:pPr>
            <a:r>
              <a:rPr lang="es-CO" dirty="0" smtClean="0"/>
              <a:t>El </a:t>
            </a:r>
            <a:r>
              <a:rPr lang="es-CO" dirty="0"/>
              <a:t>salario del pecado es la muerte. Pero Dios, el único que es </a:t>
            </a:r>
            <a:r>
              <a:rPr lang="es-CO" dirty="0" smtClean="0"/>
              <a:t>inmortal, </a:t>
            </a:r>
            <a:r>
              <a:rPr lang="es-CO" dirty="0"/>
              <a:t>concederá vida eterna a Sus redimidos. Hasta aquel día, la muerte es un estado inconsciente para todas las personas</a:t>
            </a:r>
            <a:r>
              <a:rPr lang="es-CO" dirty="0" smtClean="0"/>
              <a:t>.</a:t>
            </a:r>
          </a:p>
          <a:p>
            <a:pPr marL="0" indent="0">
              <a:buNone/>
            </a:pPr>
            <a:endParaRPr lang="es-CO" dirty="0"/>
          </a:p>
          <a:p>
            <a:pPr marL="0" indent="0">
              <a:buNone/>
            </a:pPr>
            <a:r>
              <a:rPr lang="es-CO" dirty="0" smtClean="0"/>
              <a:t> Soporte Bíblico: </a:t>
            </a:r>
            <a:r>
              <a:rPr lang="es-CO" dirty="0" smtClean="0">
                <a:solidFill>
                  <a:srgbClr val="FF0000"/>
                </a:solidFill>
              </a:rPr>
              <a:t>(I </a:t>
            </a:r>
            <a:r>
              <a:rPr lang="es-CO" dirty="0">
                <a:solidFill>
                  <a:srgbClr val="FF0000"/>
                </a:solidFill>
              </a:rPr>
              <a:t>Tim. 6:15 y 16; Rom. 6:23; I Cor. 15:51-54; Ecles. 9:5 y 6; Sal. 146:4; I Tes. 4:13-17; Rom. 8:35-39; Juan 5:28 y 29; Apoc. 20:1-10; Juan 5:24).</a:t>
            </a:r>
          </a:p>
          <a:p>
            <a:endParaRPr lang="es-CO" dirty="0"/>
          </a:p>
        </p:txBody>
      </p:sp>
      <p:pic>
        <p:nvPicPr>
          <p:cNvPr id="20482" name="Picture 2" descr="https://encrypted-tbn0.gstatic.com/images?q=tbn:ANd9GcS6wQB1HMs96JyJSdjuY0cRPrBWwPS3XgnguF9tQj59mtlKbzjp6tVdsPzR">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0272" y="188641"/>
            <a:ext cx="1872208" cy="12804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339005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491064" cy="1143000"/>
          </a:xfrm>
        </p:spPr>
        <p:txBody>
          <a:bodyPr>
            <a:normAutofit fontScale="90000"/>
          </a:bodyPr>
          <a:lstStyle/>
          <a:p>
            <a:pPr algn="l"/>
            <a:r>
              <a:rPr lang="es-CO" b="1" dirty="0">
                <a:solidFill>
                  <a:srgbClr val="FF0000"/>
                </a:solidFill>
              </a:rPr>
              <a:t>27</a:t>
            </a:r>
            <a:r>
              <a:rPr lang="es-CO" sz="4000" dirty="0"/>
              <a:t>. </a:t>
            </a:r>
            <a:r>
              <a:rPr lang="es-CO" sz="4000" b="1" u="sng" dirty="0"/>
              <a:t>El Milenio y el Fin del Pecado</a:t>
            </a:r>
            <a:endParaRPr lang="es-CO" sz="4000" b="1" u="sng" dirty="0"/>
          </a:p>
        </p:txBody>
      </p:sp>
      <p:sp>
        <p:nvSpPr>
          <p:cNvPr id="3" name="2 Marcador de contenido"/>
          <p:cNvSpPr>
            <a:spLocks noGrp="1"/>
          </p:cNvSpPr>
          <p:nvPr>
            <p:ph idx="1"/>
          </p:nvPr>
        </p:nvSpPr>
        <p:spPr>
          <a:xfrm>
            <a:off x="395536" y="1916832"/>
            <a:ext cx="8229600" cy="4525963"/>
          </a:xfrm>
          <a:solidFill>
            <a:schemeClr val="accent1">
              <a:lumMod val="20000"/>
              <a:lumOff val="80000"/>
            </a:schemeClr>
          </a:solidFill>
        </p:spPr>
        <p:txBody>
          <a:bodyPr>
            <a:normAutofit fontScale="85000" lnSpcReduction="20000"/>
          </a:bodyPr>
          <a:lstStyle/>
          <a:p>
            <a:pPr marL="0" indent="0">
              <a:buNone/>
            </a:pPr>
            <a:r>
              <a:rPr lang="es-CO" dirty="0" smtClean="0"/>
              <a:t>El </a:t>
            </a:r>
            <a:r>
              <a:rPr lang="es-CO" dirty="0"/>
              <a:t>milenio es el reinado de mil años de Cristo con Sus santos, en el Cielo, entre la primera y la segunda resurrección. Durante este tiempo serán juzgados los impíos muertos. Al fin de ese período, Cristo con Sus Santos y la Ciudad Santa descenderán del Cielo a la Tierra. Los impíos muertos serán entonces resucitados y, con Satanás y sus ángeles, cercarán la ciudad; pero el fuego de Dios los consumirá y purificará la Tierra. El Universo quedará eternamente libre del pecado y de los pecadores. </a:t>
            </a:r>
            <a:endParaRPr lang="es-CO" dirty="0" smtClean="0"/>
          </a:p>
          <a:p>
            <a:pPr marL="0" indent="0">
              <a:buNone/>
            </a:pPr>
            <a:r>
              <a:rPr lang="es-CO" dirty="0" smtClean="0"/>
              <a:t>Soporte Bíblico: </a:t>
            </a:r>
            <a:r>
              <a:rPr lang="es-CO" dirty="0" smtClean="0">
                <a:solidFill>
                  <a:srgbClr val="FF0000"/>
                </a:solidFill>
              </a:rPr>
              <a:t>(Apoc</a:t>
            </a:r>
            <a:r>
              <a:rPr lang="es-CO" dirty="0">
                <a:solidFill>
                  <a:srgbClr val="FF0000"/>
                </a:solidFill>
              </a:rPr>
              <a:t>. 20; Zac. 14:1-4; Mal. 4:1; Jer. 4:23-26; I Cor. 6; II Pedro 2:4; </a:t>
            </a:r>
            <a:r>
              <a:rPr lang="es-CO" dirty="0" smtClean="0">
                <a:solidFill>
                  <a:srgbClr val="FF0000"/>
                </a:solidFill>
              </a:rPr>
              <a:t>Eze. </a:t>
            </a:r>
            <a:r>
              <a:rPr lang="es-CO" dirty="0">
                <a:solidFill>
                  <a:srgbClr val="FF0000"/>
                </a:solidFill>
              </a:rPr>
              <a:t>28:18; II Tes. 1:7-9; Apoc. 19:17, 18 y 21).</a:t>
            </a:r>
          </a:p>
          <a:p>
            <a:endParaRPr lang="es-CO" dirty="0"/>
          </a:p>
        </p:txBody>
      </p:sp>
      <p:pic>
        <p:nvPicPr>
          <p:cNvPr id="21508" name="Picture 4" descr="https://encrypted-tbn2.gstatic.com/images?q=tbn:ANd9GcTECb1gTSvfWRNf6nRxzSf_MXlU7zGlgb6UmTay1pskQzf0NH_Xl7znq34">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48264" y="188640"/>
            <a:ext cx="2016224" cy="1581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3522710"/>
      </p:ext>
    </p:extLst>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188640"/>
            <a:ext cx="5256584" cy="1143000"/>
          </a:xfrm>
        </p:spPr>
        <p:txBody>
          <a:bodyPr/>
          <a:lstStyle/>
          <a:p>
            <a:pPr algn="l"/>
            <a:r>
              <a:rPr lang="es-CO" b="1" dirty="0">
                <a:solidFill>
                  <a:srgbClr val="FF0000"/>
                </a:solidFill>
              </a:rPr>
              <a:t>28</a:t>
            </a:r>
            <a:r>
              <a:rPr lang="es-CO" dirty="0"/>
              <a:t>. </a:t>
            </a:r>
            <a:r>
              <a:rPr lang="es-CO" b="1" u="sng" dirty="0"/>
              <a:t>La Nueva Tierra</a:t>
            </a:r>
            <a:endParaRPr lang="es-CO" b="1" u="sng" dirty="0"/>
          </a:p>
        </p:txBody>
      </p:sp>
      <p:sp>
        <p:nvSpPr>
          <p:cNvPr id="3" name="2 Marcador de contenido"/>
          <p:cNvSpPr>
            <a:spLocks noGrp="1"/>
          </p:cNvSpPr>
          <p:nvPr>
            <p:ph idx="1"/>
          </p:nvPr>
        </p:nvSpPr>
        <p:spPr>
          <a:xfrm>
            <a:off x="374848" y="1988840"/>
            <a:ext cx="8229600" cy="4525963"/>
          </a:xfrm>
          <a:solidFill>
            <a:schemeClr val="bg2"/>
          </a:solidFill>
        </p:spPr>
        <p:txBody>
          <a:bodyPr>
            <a:normAutofit/>
          </a:bodyPr>
          <a:lstStyle/>
          <a:p>
            <a:pPr marL="0" indent="0">
              <a:buNone/>
            </a:pPr>
            <a:r>
              <a:rPr lang="es-CO" dirty="0" smtClean="0"/>
              <a:t>En </a:t>
            </a:r>
            <a:r>
              <a:rPr lang="es-CO" dirty="0"/>
              <a:t>la Nueva Tierra, en que habita la justicia, Dios proveerá un hogar eterno para los </a:t>
            </a:r>
            <a:r>
              <a:rPr lang="es-CO" dirty="0" smtClean="0"/>
              <a:t>redimidos </a:t>
            </a:r>
            <a:r>
              <a:rPr lang="es-CO" dirty="0"/>
              <a:t>y un ambiente perfecto para vida, amor, alegría y aprendizaje eternos, en Su presencia</a:t>
            </a:r>
            <a:r>
              <a:rPr lang="es-CO" dirty="0" smtClean="0"/>
              <a:t>.</a:t>
            </a:r>
          </a:p>
          <a:p>
            <a:pPr marL="0" indent="0">
              <a:buNone/>
            </a:pPr>
            <a:endParaRPr lang="es-CO" dirty="0" smtClean="0"/>
          </a:p>
          <a:p>
            <a:pPr marL="0" indent="0">
              <a:buNone/>
            </a:pPr>
            <a:r>
              <a:rPr lang="es-CO" dirty="0" smtClean="0"/>
              <a:t>Soporte Bíblico: </a:t>
            </a:r>
            <a:r>
              <a:rPr lang="es-CO" dirty="0" smtClean="0"/>
              <a:t> </a:t>
            </a:r>
            <a:r>
              <a:rPr lang="es-CO" dirty="0">
                <a:solidFill>
                  <a:srgbClr val="FF0000"/>
                </a:solidFill>
              </a:rPr>
              <a:t>(II Pedro 3:13; Gén. 17:1-8; Isa. 35; 65:17-25; Mat. 5:5; Apoc. 21:1-7; 22:1-5; 11:15).</a:t>
            </a:r>
          </a:p>
        </p:txBody>
      </p:sp>
      <p:pic>
        <p:nvPicPr>
          <p:cNvPr id="4" name="Picture 2" descr="https://encrypted-tbn2.gstatic.com/images?q=tbn:ANd9GcQ9ACX_4IiS2fqk_VdLQG0bnIb9zP3F3KmhDstVf87KjSLvpBOvcrFUQ7uz">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200" y="28574"/>
            <a:ext cx="2232248" cy="16722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283145"/>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430</TotalTime>
  <Words>3817</Words>
  <Application>Microsoft Office PowerPoint</Application>
  <PresentationFormat>Presentación en pantalla (4:3)</PresentationFormat>
  <Paragraphs>111</Paragraphs>
  <Slides>30</Slides>
  <Notes>0</Notes>
  <HiddenSlides>0</HiddenSlides>
  <MMClips>0</MMClips>
  <ScaleCrop>false</ScaleCrop>
  <HeadingPairs>
    <vt:vector size="4" baseType="variant">
      <vt:variant>
        <vt:lpstr>Tema</vt:lpstr>
      </vt:variant>
      <vt:variant>
        <vt:i4>1</vt:i4>
      </vt:variant>
      <vt:variant>
        <vt:lpstr>Títulos de diapositiva</vt:lpstr>
      </vt:variant>
      <vt:variant>
        <vt:i4>30</vt:i4>
      </vt:variant>
    </vt:vector>
  </HeadingPairs>
  <TitlesOfParts>
    <vt:vector size="31" baseType="lpstr">
      <vt:lpstr>Tema de Office</vt:lpstr>
      <vt:lpstr>Creencias fundamentales de la iglesia adventista</vt:lpstr>
      <vt:lpstr> Doctrinas de la Iglesia Adventista del Séptimo Día </vt:lpstr>
      <vt:lpstr> 1. Las Sagradas Escrituras </vt:lpstr>
      <vt:lpstr> 2. La Trinidad </vt:lpstr>
      <vt:lpstr>3. Dios Padre</vt:lpstr>
      <vt:lpstr>4. Dios Hijo</vt:lpstr>
      <vt:lpstr>5. Dios Espíritu Santo</vt:lpstr>
      <vt:lpstr>6. Dios es el Creador</vt:lpstr>
      <vt:lpstr>7. La Naturaleza del Hombre</vt:lpstr>
      <vt:lpstr>8. El Gran Conflicto</vt:lpstr>
      <vt:lpstr>9. Vida, Muerte y Resurrección de Cristo.</vt:lpstr>
      <vt:lpstr>10. La Experiencia de la Salvación</vt:lpstr>
      <vt:lpstr>11. El crecimiento en Cristo</vt:lpstr>
      <vt:lpstr>12. La Iglesia</vt:lpstr>
      <vt:lpstr>13. El Remaneciente y su Misión</vt:lpstr>
      <vt:lpstr>14. Unidad en el Cuerpo de Cristo</vt:lpstr>
      <vt:lpstr>15. El Bautismo</vt:lpstr>
      <vt:lpstr>16. La Cena del Señor</vt:lpstr>
      <vt:lpstr>17. Dones y Ministerios Espirituales</vt:lpstr>
      <vt:lpstr>18. El Don de Profecía</vt:lpstr>
      <vt:lpstr>19. La Ley de Dios</vt:lpstr>
      <vt:lpstr>20. El Sábado</vt:lpstr>
      <vt:lpstr>21. Mayordomía</vt:lpstr>
      <vt:lpstr>22. Conducta Cristiana</vt:lpstr>
      <vt:lpstr>23. Matrimonio y Familia</vt:lpstr>
      <vt:lpstr>24. El Ministerio de Cristo en el Santuario Celestial</vt:lpstr>
      <vt:lpstr>25. La Segunda Venida de Cristo</vt:lpstr>
      <vt:lpstr>26. Muerte y Resurrección</vt:lpstr>
      <vt:lpstr>27. El Milenio y el Fin del Pecado</vt:lpstr>
      <vt:lpstr>28. La Nueva Tierra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Creencias fundamentales de la iglesia adventista</dc:title>
  <dc:creator>FAMILIA FIERRO CH</dc:creator>
  <cp:lastModifiedBy>FAMILIA FIERRO CH</cp:lastModifiedBy>
  <cp:revision>135</cp:revision>
  <dcterms:created xsi:type="dcterms:W3CDTF">2012-11-26T11:07:22Z</dcterms:created>
  <dcterms:modified xsi:type="dcterms:W3CDTF">2013-11-28T03:10:19Z</dcterms:modified>
</cp:coreProperties>
</file>